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8"/>
  </p:notesMasterIdLst>
  <p:sldIdLst>
    <p:sldId id="256" r:id="rId2"/>
    <p:sldId id="257" r:id="rId3"/>
    <p:sldId id="277" r:id="rId4"/>
    <p:sldId id="287" r:id="rId5"/>
    <p:sldId id="278" r:id="rId6"/>
    <p:sldId id="279" r:id="rId7"/>
    <p:sldId id="258" r:id="rId8"/>
    <p:sldId id="259" r:id="rId9"/>
    <p:sldId id="266" r:id="rId10"/>
    <p:sldId id="260" r:id="rId11"/>
    <p:sldId id="261" r:id="rId12"/>
    <p:sldId id="267" r:id="rId13"/>
    <p:sldId id="268" r:id="rId14"/>
    <p:sldId id="269" r:id="rId15"/>
    <p:sldId id="271" r:id="rId16"/>
    <p:sldId id="270" r:id="rId17"/>
    <p:sldId id="272" r:id="rId18"/>
    <p:sldId id="262" r:id="rId19"/>
    <p:sldId id="264" r:id="rId20"/>
    <p:sldId id="263" r:id="rId21"/>
    <p:sldId id="273" r:id="rId22"/>
    <p:sldId id="282" r:id="rId23"/>
    <p:sldId id="283" r:id="rId24"/>
    <p:sldId id="288" r:id="rId25"/>
    <p:sldId id="284" r:id="rId26"/>
    <p:sldId id="285" r:id="rId2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C92B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55" autoAdjust="0"/>
    <p:restoredTop sz="94713" autoAdjust="0"/>
  </p:normalViewPr>
  <p:slideViewPr>
    <p:cSldViewPr>
      <p:cViewPr varScale="1">
        <p:scale>
          <a:sx n="51" d="100"/>
          <a:sy n="51" d="100"/>
        </p:scale>
        <p:origin x="90" y="4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59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952A4DD-0168-4042-A64B-07DDEB9EC22E}" type="datetimeFigureOut">
              <a:rPr lang="ru-RU"/>
              <a:pPr>
                <a:defRPr/>
              </a:pPr>
              <a:t>14.05.2020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2515396-2D6F-41C9-BD57-F80FD4110EA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092857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22532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D8FC400-9232-45BE-8DE2-4371E169BD45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499337-ECF0-4275-9E17-CC37EDA20E1A}" type="datetimeFigureOut">
              <a:rPr lang="ru-RU"/>
              <a:pPr>
                <a:defRPr/>
              </a:pPr>
              <a:t>14.05.2020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60A266-21E8-4FD8-8523-297827FF241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0288366"/>
      </p:ext>
    </p:extLst>
  </p:cSld>
  <p:clrMapOvr>
    <a:masterClrMapping/>
  </p:clrMapOvr>
  <p:transition spd="med"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EA4F84-F287-43CD-820E-D5204730DF96}" type="datetimeFigureOut">
              <a:rPr lang="ru-RU"/>
              <a:pPr>
                <a:defRPr/>
              </a:pPr>
              <a:t>14.05.2020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892495-11FB-4E2D-8752-0DB20C2647E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2563292"/>
      </p:ext>
    </p:extLst>
  </p:cSld>
  <p:clrMapOvr>
    <a:masterClrMapping/>
  </p:clrMapOvr>
  <p:transition spd="med"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6FC8D5-DC97-48B6-9B24-F48088437D14}" type="datetimeFigureOut">
              <a:rPr lang="ru-RU"/>
              <a:pPr>
                <a:defRPr/>
              </a:pPr>
              <a:t>14.05.2020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40C244-B03D-4D27-AC2B-591CCAD8043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6216804"/>
      </p:ext>
    </p:extLst>
  </p:cSld>
  <p:clrMapOvr>
    <a:masterClrMapping/>
  </p:clrMapOvr>
  <p:transition spd="med"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C9BB7A-0605-4082-B6DE-5F43B378EF6A}" type="datetimeFigureOut">
              <a:rPr lang="ru-RU"/>
              <a:pPr>
                <a:defRPr/>
              </a:pPr>
              <a:t>14.05.2020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04455D-C81C-4FCC-8FDC-890C160F005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1790357"/>
      </p:ext>
    </p:extLst>
  </p:cSld>
  <p:clrMapOvr>
    <a:masterClrMapping/>
  </p:clrMapOvr>
  <p:transition spd="med"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18221B-3329-41D3-B062-258B2C51B3D8}" type="datetimeFigureOut">
              <a:rPr lang="ru-RU"/>
              <a:pPr>
                <a:defRPr/>
              </a:pPr>
              <a:t>14.05.2020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B0BCC0-3317-47F9-9860-02BA0F3CB44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6927163"/>
      </p:ext>
    </p:extLst>
  </p:cSld>
  <p:clrMapOvr>
    <a:masterClrMapping/>
  </p:clrMapOvr>
  <p:transition spd="med"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F02EC6-A274-464A-AC7D-F0F055721391}" type="datetimeFigureOut">
              <a:rPr lang="ru-RU"/>
              <a:pPr>
                <a:defRPr/>
              </a:pPr>
              <a:t>14.05.2020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B2065D-8A8C-4E0F-8F37-AFC5E0D1379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3616154"/>
      </p:ext>
    </p:extLst>
  </p:cSld>
  <p:clrMapOvr>
    <a:masterClrMapping/>
  </p:clrMapOvr>
  <p:transition spd="med"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0CD6DF-AE07-43F1-A04B-D6526FF72E5E}" type="datetimeFigureOut">
              <a:rPr lang="ru-RU"/>
              <a:pPr>
                <a:defRPr/>
              </a:pPr>
              <a:t>14.05.2020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B479A6-82B9-4EF8-A977-DA599255090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6430374"/>
      </p:ext>
    </p:extLst>
  </p:cSld>
  <p:clrMapOvr>
    <a:masterClrMapping/>
  </p:clrMapOvr>
  <p:transition spd="med"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0D7635-8BB9-4A34-8B4F-47475CDCF936}" type="datetimeFigureOut">
              <a:rPr lang="ru-RU"/>
              <a:pPr>
                <a:defRPr/>
              </a:pPr>
              <a:t>14.05.2020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BB6167-CFEE-47FD-B7F0-9D508FEEB2F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3570783"/>
      </p:ext>
    </p:extLst>
  </p:cSld>
  <p:clrMapOvr>
    <a:masterClrMapping/>
  </p:clrMapOvr>
  <p:transition spd="med"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E0FBD5-8F67-40CC-A695-CE8A5BFBBCBC}" type="datetimeFigureOut">
              <a:rPr lang="ru-RU"/>
              <a:pPr>
                <a:defRPr/>
              </a:pPr>
              <a:t>14.05.2020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89199B-CEA2-4160-A22D-13B878C7C30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4161591"/>
      </p:ext>
    </p:extLst>
  </p:cSld>
  <p:clrMapOvr>
    <a:masterClrMapping/>
  </p:clrMapOvr>
  <p:transition spd="med"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B173A6-034C-482B-A5A4-953707C6AC47}" type="datetimeFigureOut">
              <a:rPr lang="ru-RU"/>
              <a:pPr>
                <a:defRPr/>
              </a:pPr>
              <a:t>14.05.2020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FDB3C1-DFF3-4BD3-ADC3-B493A1A9A98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8782473"/>
      </p:ext>
    </p:extLst>
  </p:cSld>
  <p:clrMapOvr>
    <a:masterClrMapping/>
  </p:clrMapOvr>
  <p:transition spd="med"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704435-A505-4364-8D7F-699820BA95FD}" type="datetimeFigureOut">
              <a:rPr lang="ru-RU"/>
              <a:pPr>
                <a:defRPr/>
              </a:pPr>
              <a:t>14.05.2020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706877-895A-4494-A7E3-5DF4E9C6920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5013134"/>
      </p:ext>
    </p:extLst>
  </p:cSld>
  <p:clrMapOvr>
    <a:masterClrMapping/>
  </p:clrMapOvr>
  <p:transition spd="med"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A40954E-B926-478F-9328-921A6A134CD6}" type="datetimeFigureOut">
              <a:rPr lang="ru-RU"/>
              <a:pPr>
                <a:defRPr/>
              </a:pPr>
              <a:t>14.05.2020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0D8784B-37D6-4C30-BDC7-C2E48E0A5E6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spd="med">
    <p:dissolve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2.png"/><Relationship Id="rId4" Type="http://schemas.openxmlformats.org/officeDocument/2006/relationships/image" Target="../media/image21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AMCsvZXCd9w" TargetMode="External"/><Relationship Id="rId2" Type="http://schemas.openxmlformats.org/officeDocument/2006/relationships/hyperlink" Target="http://www.youtube.com/watch?v=3Ap1rKr0RCE" TargetMode="Externa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28.jpe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jpeg"/><Relationship Id="rId2" Type="http://schemas.openxmlformats.org/officeDocument/2006/relationships/slideLayout" Target="../slideLayouts/slideLayout7.xml"/><Relationship Id="rId1" Type="http://schemas.openxmlformats.org/officeDocument/2006/relationships/audio" Target="file:///C:\Users\Marko777\Desktop\Fiksiki_fixiki.ru_-_Kompyuter_sovremennye_pesni_dlya_detej_(xMusic.me).mp3" TargetMode="External"/><Relationship Id="rId4" Type="http://schemas.openxmlformats.org/officeDocument/2006/relationships/image" Target="../media/image30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www.youtube.com/watch?v=789j0eDglZQ" TargetMode="External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3"/>
          <p:cNvSpPr>
            <a:spLocks noGrp="1"/>
          </p:cNvSpPr>
          <p:nvPr>
            <p:ph type="ctrTitle"/>
          </p:nvPr>
        </p:nvSpPr>
        <p:spPr>
          <a:xfrm>
            <a:off x="685800" y="1785938"/>
            <a:ext cx="7772400" cy="1814512"/>
          </a:xfrm>
        </p:spPr>
        <p:txBody>
          <a:bodyPr/>
          <a:lstStyle/>
          <a:p>
            <a:pPr>
              <a:defRPr/>
            </a:pPr>
            <a:r>
              <a:rPr lang="ru-RU" sz="4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УРОК  БЕЗОПАСНОСТИ</a:t>
            </a:r>
            <a:br>
              <a:rPr lang="ru-RU" sz="4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4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ОБУЧАЮЩИХСЯ В СЕТИ </a:t>
            </a:r>
            <a:br>
              <a:rPr lang="ru-RU" sz="4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4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ИНТЕРНЕТ</a:t>
            </a:r>
          </a:p>
        </p:txBody>
      </p:sp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агрессивное содержание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516216" y="3212976"/>
            <a:ext cx="1905000" cy="142875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08912" cy="720080"/>
          </a:xfrm>
          <a:ln>
            <a:miter lim="800000"/>
            <a:headEnd/>
            <a:tailEnd/>
          </a:ln>
        </p:spPr>
        <p:txBody>
          <a:bodyPr rtlCol="0">
            <a:normAutofit fontScale="9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2">
                      <a:lumMod val="40000"/>
                      <a:lumOff val="60000"/>
                      <a:alpha val="6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Правило №4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glow rad="101600">
                  <a:schemeClr val="accent2">
                    <a:lumMod val="40000"/>
                    <a:lumOff val="60000"/>
                    <a:alpha val="60000"/>
                  </a:schemeClr>
                </a:glow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124744"/>
            <a:ext cx="8208912" cy="5330992"/>
          </a:xfrm>
          <a:ln>
            <a:miter lim="800000"/>
            <a:headEnd/>
            <a:tailEnd/>
          </a:ln>
        </p:spPr>
        <p:txBody>
          <a:bodyPr rtlCol="0">
            <a:normAutofit/>
          </a:bodyPr>
          <a:lstStyle/>
          <a:p>
            <a:pPr marL="168275" indent="15875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Не открывайте файлы, которые прислали неизвестные Вам люди</a:t>
            </a:r>
            <a:r>
              <a:rPr lang="ru-RU" dirty="0" smtClean="0"/>
              <a:t>.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Вы не можете знать, что на самом деле содержат эти файлы – в них могут быть вирусы или фото и видео с «агрессивным» содержанием</a:t>
            </a:r>
          </a:p>
        </p:txBody>
      </p:sp>
      <p:pic>
        <p:nvPicPr>
          <p:cNvPr id="4" name="Рисунок 3" descr="вирус и интернет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635896" y="4077072"/>
            <a:ext cx="2152650" cy="142875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8" name="Рисунок 7" descr="агрессивное содержание1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27584" y="4509120"/>
            <a:ext cx="2019300" cy="142875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 spd="med">
    <p:zoom dir="in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08912" cy="720080"/>
          </a:xfrm>
          <a:ln>
            <a:miter lim="800000"/>
            <a:headEnd/>
            <a:tailEnd/>
          </a:ln>
        </p:spPr>
        <p:txBody>
          <a:bodyPr rtlCol="0">
            <a:normAutofit fontScale="9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2">
                      <a:lumMod val="40000"/>
                      <a:lumOff val="60000"/>
                      <a:alpha val="6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Правило №5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glow rad="101600">
                  <a:schemeClr val="accent2">
                    <a:lumMod val="40000"/>
                    <a:lumOff val="60000"/>
                    <a:alpha val="60000"/>
                  </a:schemeClr>
                </a:glow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1124744"/>
            <a:ext cx="8136904" cy="5330992"/>
          </a:xfrm>
          <a:ln>
            <a:miter lim="800000"/>
            <a:headEnd/>
            <a:tailEnd/>
          </a:ln>
        </p:spPr>
        <p:txBody>
          <a:bodyPr rtlCol="0">
            <a:normAutofit/>
          </a:bodyPr>
          <a:lstStyle/>
          <a:p>
            <a:pPr marL="173038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Не добавляйте незнакомых людей в «друзья» в социальных сетях, ICQ, MSN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messenger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и т.п.</a:t>
            </a:r>
            <a:endParaRPr lang="en-US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Виртуальные знакомые могут быть не теми, за кого себя выдают!!!</a:t>
            </a:r>
            <a:endParaRPr lang="ru-RU" dirty="0"/>
          </a:p>
        </p:txBody>
      </p:sp>
      <p:pic>
        <p:nvPicPr>
          <p:cNvPr id="5" name="Рисунок 4" descr="добро за компьютером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63888" y="4509120"/>
            <a:ext cx="1428750" cy="142875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7" name="Рисунок 6" descr="зло за компьютером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381227" y="4172875"/>
            <a:ext cx="1815217" cy="186705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1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3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08912" cy="720080"/>
          </a:xfrm>
          <a:ln>
            <a:miter lim="800000"/>
            <a:headEnd/>
            <a:tailEnd/>
          </a:ln>
        </p:spPr>
        <p:txBody>
          <a:bodyPr rtlCol="0">
            <a:normAutofit fontScale="9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Правило №6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285860"/>
            <a:ext cx="8229600" cy="5001419"/>
          </a:xfrm>
          <a:ln>
            <a:miter lim="800000"/>
            <a:headEnd/>
            <a:tailEnd/>
          </a:ln>
        </p:spPr>
        <p:txBody>
          <a:bodyPr rtlCol="0">
            <a:normAutofit/>
          </a:bodyPr>
          <a:lstStyle/>
          <a:p>
            <a:pPr marL="168275" indent="4763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Контролируйте работу за компьютером.</a:t>
            </a:r>
          </a:p>
          <a:p>
            <a:pPr marL="169863" indent="-15875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Неограниченное использование компьютера может привести к физическим (глазным, гиподинамия, остеохондроз) и психологическим заболеваниям (Интернет – зависимость). </a:t>
            </a:r>
            <a:endParaRPr lang="ru-RU" dirty="0"/>
          </a:p>
        </p:txBody>
      </p:sp>
      <p:pic>
        <p:nvPicPr>
          <p:cNvPr id="8" name="Рисунок 7" descr="скелет и компьютер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357554" y="4286256"/>
            <a:ext cx="2105025" cy="142875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 spd="med">
    <p:push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08912" cy="720080"/>
          </a:xfrm>
          <a:ln>
            <a:miter lim="800000"/>
            <a:headEnd/>
            <a:tailEnd/>
          </a:ln>
        </p:spPr>
        <p:txBody>
          <a:bodyPr rtlCol="0">
            <a:normAutofit fontScale="9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2">
                      <a:lumMod val="40000"/>
                      <a:lumOff val="60000"/>
                      <a:alpha val="6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Правило №7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glow rad="101600">
                  <a:schemeClr val="accent2">
                    <a:lumMod val="40000"/>
                    <a:lumOff val="60000"/>
                    <a:alpha val="60000"/>
                  </a:schemeClr>
                </a:glow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124744"/>
            <a:ext cx="8280920" cy="5001419"/>
          </a:xfrm>
          <a:ln>
            <a:miter lim="800000"/>
            <a:headEnd/>
            <a:tailEnd/>
          </a:ln>
        </p:spPr>
        <p:txBody>
          <a:bodyPr rtlCol="0">
            <a:normAutofit/>
          </a:bodyPr>
          <a:lstStyle/>
          <a:p>
            <a:pPr marL="168275" indent="4763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Используйте для паролей трудно запоминаемый набор цифр и букв. </a:t>
            </a:r>
          </a:p>
          <a:p>
            <a:pPr marL="266700" indent="-174625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Не используйте в качестве паролей набор цифр: 1234, дату вашего рождения и т.п.</a:t>
            </a:r>
          </a:p>
          <a:p>
            <a:pPr marL="266700" indent="-174625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«Легкие» пароли быстро взламываются, и Вы можете стать жертвой злоумышленников.</a:t>
            </a:r>
            <a:endParaRPr lang="ru-RU" dirty="0"/>
          </a:p>
        </p:txBody>
      </p:sp>
      <p:pic>
        <p:nvPicPr>
          <p:cNvPr id="16" name="Рисунок 15" descr="набор символов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583526">
            <a:off x="4776081" y="4220035"/>
            <a:ext cx="2697694" cy="179317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med">
    <p:newsflash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08912" cy="720080"/>
          </a:xfrm>
          <a:ln>
            <a:miter lim="800000"/>
            <a:headEnd/>
            <a:tailEnd/>
          </a:ln>
        </p:spPr>
        <p:txBody>
          <a:bodyPr rtlCol="0">
            <a:normAutofit fontScale="9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2">
                      <a:lumMod val="40000"/>
                      <a:lumOff val="60000"/>
                      <a:alpha val="6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Правило №8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glow rad="101600">
                  <a:schemeClr val="accent2">
                    <a:lumMod val="40000"/>
                    <a:lumOff val="60000"/>
                    <a:alpha val="60000"/>
                  </a:schemeClr>
                </a:glow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184576"/>
          </a:xfrm>
          <a:ln>
            <a:miter lim="800000"/>
            <a:headEnd/>
            <a:tailEnd/>
          </a:ln>
        </p:spPr>
        <p:txBody>
          <a:bodyPr rtlCol="0">
            <a:normAutofit/>
          </a:bodyPr>
          <a:lstStyle/>
          <a:p>
            <a:pPr marL="168275" indent="4763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Используйте на компьютерах лицензионное программное обеспечение, антивирусные программы и своевременное обновляйте их.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Обновление необходимо для пресечения проникновения новых вредоносных программ на Ваш компьютер.</a:t>
            </a:r>
            <a:endParaRPr lang="ru-RU" dirty="0"/>
          </a:p>
        </p:txBody>
      </p:sp>
      <p:pic>
        <p:nvPicPr>
          <p:cNvPr id="16388" name="Picture 5" descr="C:\Documents and Settings\Владелец\Мои документы\Мои рисунки\для компьютеров\1210656019_eset-nod32-antivirus-3.0.65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8825" y="4810124"/>
            <a:ext cx="860425" cy="1211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89" name="Picture 6" descr="C:\Documents and Settings\Владелец\Мои документы\Мои рисунки\для компьютеров\Kaspersky Antivirus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4797425"/>
            <a:ext cx="12954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90" name="Picture 7" descr="C:\Documents and Settings\Владелец\Мои документы\Мои рисунки\для компьютеров\antivirus_antispam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8887" y="4810125"/>
            <a:ext cx="1008063" cy="143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91" name="Picture 8" descr="C:\Documents and Settings\Владелец\Мои документы\Мои рисунки\для компьютеров\1194576657_e6052815c380065ddda782cme8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4797425"/>
            <a:ext cx="1223963" cy="1223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plus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08912" cy="720080"/>
          </a:xfrm>
          <a:ln>
            <a:miter lim="800000"/>
            <a:headEnd/>
            <a:tailEnd/>
          </a:ln>
        </p:spPr>
        <p:txBody>
          <a:bodyPr rtlCol="0">
            <a:normAutofit fontScale="9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2">
                      <a:lumMod val="40000"/>
                      <a:lumOff val="60000"/>
                      <a:alpha val="6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Правило №9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glow rad="101600">
                  <a:schemeClr val="accent2">
                    <a:lumMod val="40000"/>
                    <a:lumOff val="60000"/>
                    <a:alpha val="60000"/>
                  </a:schemeClr>
                </a:glow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24744"/>
            <a:ext cx="8291264" cy="5001419"/>
          </a:xfrm>
          <a:ln>
            <a:miter lim="800000"/>
            <a:headEnd/>
            <a:tailEnd/>
          </a:ln>
        </p:spPr>
        <p:txBody>
          <a:bodyPr rtlCol="0">
            <a:normAutofit/>
          </a:bodyPr>
          <a:lstStyle/>
          <a:p>
            <a:pPr marL="168275" indent="4763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Не вводите важные сведения и не «запоминайте» пароли на общедоступных компьютерах (в школе, в Интернет-кафе)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Злоумышленники могут «взломать» ваш     е-</a:t>
            </a:r>
            <a:r>
              <a:rPr lang="en-US" dirty="0" smtClean="0"/>
              <a:t>mail,</a:t>
            </a:r>
            <a:r>
              <a:rPr lang="ru-RU" dirty="0" smtClean="0"/>
              <a:t> а также страницы социальных сетей и будут действовать в Сети от Вашего имени</a:t>
            </a:r>
            <a:endParaRPr lang="ru-RU" dirty="0"/>
          </a:p>
        </p:txBody>
      </p:sp>
    </p:spTree>
  </p:cSld>
  <p:clrMapOvr>
    <a:masterClrMapping/>
  </p:clrMapOvr>
  <p:transition spd="med">
    <p:circl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08912" cy="720080"/>
          </a:xfrm>
          <a:ln>
            <a:miter lim="800000"/>
            <a:headEnd/>
            <a:tailEnd/>
          </a:ln>
        </p:spPr>
        <p:txBody>
          <a:bodyPr rtlCol="0">
            <a:normAutofit fontScale="9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2">
                      <a:lumMod val="40000"/>
                      <a:lumOff val="60000"/>
                      <a:alpha val="6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Правило №10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glow rad="101600">
                  <a:schemeClr val="accent2">
                    <a:lumMod val="40000"/>
                    <a:lumOff val="60000"/>
                    <a:alpha val="60000"/>
                  </a:schemeClr>
                </a:glow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328592"/>
          </a:xfrm>
          <a:ln>
            <a:miter lim="800000"/>
            <a:headEnd/>
            <a:tailEnd/>
          </a:ln>
        </p:spPr>
        <p:txBody>
          <a:bodyPr rtlCol="0">
            <a:normAutofit fontScale="70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При общении соблюдайте сетевой - этикет.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Не забывайте</a:t>
            </a:r>
            <a:r>
              <a:rPr lang="ru-RU" dirty="0"/>
              <a:t>, что </a:t>
            </a:r>
            <a:r>
              <a:rPr lang="ru-RU" dirty="0" smtClean="0"/>
              <a:t>в </a:t>
            </a:r>
            <a:r>
              <a:rPr lang="ru-RU" dirty="0"/>
              <a:t>Сети </a:t>
            </a:r>
            <a:r>
              <a:rPr lang="ru-RU" dirty="0" smtClean="0"/>
              <a:t>вы </a:t>
            </a:r>
            <a:r>
              <a:rPr lang="ru-RU" dirty="0"/>
              <a:t>общаетесь с живым человеком, а часто - со многими людьми одновременно.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Следуйте </a:t>
            </a:r>
            <a:r>
              <a:rPr lang="ru-RU" dirty="0"/>
              <a:t>в Сети тем же правилам, которым вы следуете в реальной жизни. 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Старайтесь </a:t>
            </a:r>
            <a:r>
              <a:rPr lang="ru-RU" dirty="0"/>
              <a:t>выглядеть достойно в глазах своих собеседников</a:t>
            </a:r>
            <a:r>
              <a:rPr lang="ru-RU" dirty="0" smtClean="0"/>
              <a:t>! Не </a:t>
            </a:r>
            <a:r>
              <a:rPr lang="ru-RU" dirty="0"/>
              <a:t>экономьте </a:t>
            </a:r>
            <a:r>
              <a:rPr lang="ru-RU" dirty="0" smtClean="0"/>
              <a:t>свое </a:t>
            </a:r>
            <a:r>
              <a:rPr lang="ru-RU" dirty="0"/>
              <a:t>время на "условностях" типа правил хорошего тона или, скажем, правил грамматики и орфографии.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Не </a:t>
            </a:r>
            <a:r>
              <a:rPr lang="ru-RU" dirty="0"/>
              <a:t>пренебрегайте советами знатоков и делитесь своими знаниями с другими</a:t>
            </a:r>
            <a:r>
              <a:rPr lang="ru-RU" dirty="0" smtClean="0"/>
              <a:t>!</a:t>
            </a:r>
            <a:endParaRPr lang="ru-RU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Сдерживайте </a:t>
            </a:r>
            <a:r>
              <a:rPr lang="ru-RU" dirty="0"/>
              <a:t>страсти. Вступать в дискуссии никакой этикет не запрещает, однако не опускайтесь до брани и </a:t>
            </a:r>
            <a:r>
              <a:rPr lang="ru-RU" dirty="0" smtClean="0"/>
              <a:t>ругательств.</a:t>
            </a:r>
            <a:endParaRPr lang="ru-RU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Будьте </a:t>
            </a:r>
            <a:r>
              <a:rPr lang="ru-RU" dirty="0"/>
              <a:t>терпимы к недостаткам окружающих вас людей! </a:t>
            </a: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Это лишь маленькая толика правил сетевого этикета, которую вам нужно запомнить</a:t>
            </a:r>
            <a:endParaRPr lang="ru-RU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08912" cy="720080"/>
          </a:xfrm>
          <a:ln>
            <a:miter lim="800000"/>
            <a:headEnd/>
            <a:tailEnd/>
          </a:ln>
        </p:spPr>
        <p:txBody>
          <a:bodyPr rtlCol="0">
            <a:normAutofit fontScale="9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2">
                      <a:lumMod val="40000"/>
                      <a:lumOff val="60000"/>
                      <a:alpha val="6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Правило №11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glow rad="101600">
                  <a:schemeClr val="accent2">
                    <a:lumMod val="40000"/>
                    <a:lumOff val="60000"/>
                    <a:alpha val="60000"/>
                  </a:schemeClr>
                </a:glow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124744"/>
            <a:ext cx="8352928" cy="5001419"/>
          </a:xfrm>
          <a:ln>
            <a:miter lim="800000"/>
            <a:headEnd/>
            <a:tailEnd/>
          </a:ln>
        </p:spPr>
        <p:txBody>
          <a:bodyPr rtlCol="0">
            <a:normAutofit/>
          </a:bodyPr>
          <a:lstStyle/>
          <a:p>
            <a:pPr marL="87313" indent="4763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Не верьте всему, что размещено в Интернете</a:t>
            </a:r>
          </a:p>
          <a:p>
            <a:pPr marL="354013" indent="-354013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В сети может быть размещена недостоверная информация, домыслы, а также информация, не </a:t>
            </a:r>
            <a:r>
              <a:rPr lang="ru-RU" smtClean="0"/>
              <a:t>соответствующая действительности; </a:t>
            </a:r>
            <a:r>
              <a:rPr lang="ru-RU" dirty="0" smtClean="0"/>
              <a:t>не распространяйте сами такую информацию.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  <p:pic>
        <p:nvPicPr>
          <p:cNvPr id="19460" name="Рисунок 15" descr="правда или ложь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4663" y="4581525"/>
            <a:ext cx="2266950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wheel spokes="8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08912" cy="720080"/>
          </a:xfrm>
          <a:ln>
            <a:miter lim="800000"/>
            <a:headEnd/>
            <a:tailEnd/>
          </a:ln>
        </p:spPr>
        <p:txBody>
          <a:bodyPr rtlCol="0">
            <a:normAutofit fontScale="9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2">
                      <a:lumMod val="40000"/>
                      <a:lumOff val="60000"/>
                      <a:alpha val="6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Правило №12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glow rad="101600">
                  <a:schemeClr val="accent2">
                    <a:lumMod val="40000"/>
                    <a:lumOff val="60000"/>
                    <a:alpha val="60000"/>
                  </a:schemeClr>
                </a:glow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124744"/>
            <a:ext cx="8280920" cy="5330992"/>
          </a:xfrm>
          <a:ln>
            <a:miter lim="800000"/>
            <a:headEnd/>
            <a:tailEnd/>
          </a:ln>
        </p:spPr>
        <p:txBody>
          <a:bodyPr rtlCol="0">
            <a:normAutofit/>
          </a:bodyPr>
          <a:lstStyle/>
          <a:p>
            <a:pPr marL="168275" indent="4763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Если рядом с вами нет родственников, не встречайтесь в реальной жизни с людьми, с которыми вы познакомились в Интернете</a:t>
            </a: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Если ваш виртуальный друг действительно тот, за кого он себя выдает, он нормально отнесется к вашей заботе о собственной безопасности!</a:t>
            </a:r>
            <a:endParaRPr lang="ru-RU" dirty="0"/>
          </a:p>
        </p:txBody>
      </p:sp>
      <p:pic>
        <p:nvPicPr>
          <p:cNvPr id="20484" name="Рисунок 4" descr="стоп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375" y="5013325"/>
            <a:ext cx="1152525" cy="1208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split orient="vert" dir="in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08912" cy="720080"/>
          </a:xfrm>
          <a:ln>
            <a:miter lim="800000"/>
            <a:headEnd/>
            <a:tailEnd/>
          </a:ln>
        </p:spPr>
        <p:txBody>
          <a:bodyPr rtlCol="0">
            <a:normAutofit fontScale="9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2">
                      <a:lumMod val="40000"/>
                      <a:lumOff val="60000"/>
                      <a:alpha val="6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Правило №13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glow rad="101600">
                  <a:schemeClr val="accent2">
                    <a:lumMod val="40000"/>
                    <a:lumOff val="60000"/>
                    <a:alpha val="60000"/>
                  </a:schemeClr>
                </a:glow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  <a:ln>
            <a:miter lim="800000"/>
            <a:headEnd/>
            <a:tailEnd/>
          </a:ln>
        </p:spPr>
        <p:txBody>
          <a:bodyPr rtlCol="0">
            <a:normAutofit/>
          </a:bodyPr>
          <a:lstStyle/>
          <a:p>
            <a:pPr marL="173038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Используйте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веб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- камеру только при общении с друзьями</a:t>
            </a:r>
            <a:r>
              <a:rPr lang="ru-RU" dirty="0" smtClean="0"/>
              <a:t>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Проследите, чтобы посторонние люди не имели возможности видеть ваш разговор, т.к. он может быть записан.</a:t>
            </a:r>
            <a:endParaRPr lang="ru-RU" dirty="0"/>
          </a:p>
        </p:txBody>
      </p:sp>
    </p:spTree>
  </p:cSld>
  <p:clrMapOvr>
    <a:masterClrMapping/>
  </p:clrMapOvr>
  <p:transition spd="med">
    <p:checker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5"/>
          <p:cNvSpPr>
            <a:spLocks noGrp="1"/>
          </p:cNvSpPr>
          <p:nvPr>
            <p:ph type="title"/>
          </p:nvPr>
        </p:nvSpPr>
        <p:spPr>
          <a:xfrm>
            <a:off x="428625" y="857250"/>
            <a:ext cx="8229600" cy="571500"/>
          </a:xfrm>
        </p:spPr>
        <p:txBody>
          <a:bodyPr/>
          <a:lstStyle/>
          <a:p>
            <a:pPr>
              <a:defRPr/>
            </a:pP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Мир интернета</a:t>
            </a:r>
            <a:br>
              <a:rPr lang="ru-RU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І. Организационный момент </a:t>
            </a:r>
            <a:endParaRPr lang="ru-RU" sz="4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075" name="Picture 7" descr="http://orbitnetwork.ru/1024/mir-komputernyh-razvlechenii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57200" y="2390775"/>
            <a:ext cx="4038600" cy="2944813"/>
          </a:xfrm>
          <a:noFill/>
        </p:spPr>
      </p:pic>
      <p:pic>
        <p:nvPicPr>
          <p:cNvPr id="3076" name="Picture 9" descr="http://interneshki.ru/img/main-logo.pn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48200" y="3135313"/>
            <a:ext cx="4038600" cy="1455737"/>
          </a:xfrm>
          <a:noFill/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сердце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675" y="2590800"/>
            <a:ext cx="3316288" cy="3141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08912" cy="719138"/>
          </a:xfrm>
          <a:ln>
            <a:miter lim="800000"/>
            <a:headEnd/>
            <a:tailEnd/>
          </a:ln>
        </p:spPr>
        <p:txBody>
          <a:bodyPr rtlCol="0">
            <a:normAutofit fontScale="9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Помните!!!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  <a:ln>
            <a:miter lim="800000"/>
            <a:headEnd/>
            <a:tailEnd/>
          </a:ln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Никогда не поздно рассказать взрослым, </a:t>
            </a: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если вас кто-то обидел</a:t>
            </a:r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pic>
        <p:nvPicPr>
          <p:cNvPr id="8" name="Рисунок 7" descr="ребенок и взролый.jpg"/>
          <p:cNvPicPr>
            <a:picLocks noChangeAspect="1"/>
          </p:cNvPicPr>
          <p:nvPr/>
        </p:nvPicPr>
        <p:blipFill>
          <a:blip r:embed="rId3">
            <a:lum bright="-8000" contrast="4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838" y="3357563"/>
            <a:ext cx="1584325" cy="1120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cover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1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2000" fill="hold"/>
                                        <p:tgtEl>
                                          <p:spTgt spid="6"/>
                                        </p:tgtEl>
                                      </p:cBhvr>
                                      <p:by x="130000" y="130000"/>
                                    </p:animScale>
                                  </p:childTnLst>
                                </p:cTn>
                              </p:par>
                              <p:par>
                                <p:cTn id="13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9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0" dur="2000" fill="hold"/>
                                        <p:tgtEl>
                                          <p:spTgt spid="6"/>
                                        </p:tgtEl>
                                      </p:cBhvr>
                                      <p:by x="70000" y="7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2" dur="2000" fill="hold"/>
                                        <p:tgtEl>
                                          <p:spTgt spid="8"/>
                                        </p:tgtEl>
                                      </p:cBhvr>
                                      <p:by x="70000" y="7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Интернет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1793527">
            <a:off x="3379842" y="2421876"/>
            <a:ext cx="3256756" cy="244256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548680"/>
            <a:ext cx="7920880" cy="5616623"/>
          </a:xfrm>
          <a:ln>
            <a:miter lim="800000"/>
            <a:headEnd/>
            <a:tailEnd/>
          </a:ln>
        </p:spPr>
        <p:txBody>
          <a:bodyPr rtlCol="0"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168275" indent="4763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Соблюдение вышеизложенных правил облегчит, ускорит и обезопасит Вашу  работу в Интернете.</a:t>
            </a:r>
            <a:endParaRPr lang="ru-RU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marL="168275" indent="4763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glow rad="101600">
                  <a:schemeClr val="accent2">
                    <a:lumMod val="40000"/>
                    <a:lumOff val="60000"/>
                    <a:alpha val="60000"/>
                  </a:schemeClr>
                </a:glow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marL="168275" indent="4763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glow rad="101600">
                  <a:schemeClr val="accent2">
                    <a:lumMod val="40000"/>
                    <a:lumOff val="60000"/>
                    <a:alpha val="60000"/>
                  </a:schemeClr>
                </a:glow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marL="168275" indent="4763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glow rad="101600">
                  <a:schemeClr val="accent2">
                    <a:lumMod val="40000"/>
                    <a:lumOff val="60000"/>
                    <a:alpha val="60000"/>
                  </a:schemeClr>
                </a:glow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marL="168275" indent="4763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glow rad="101600">
                  <a:schemeClr val="accent2">
                    <a:lumMod val="40000"/>
                    <a:lumOff val="60000"/>
                    <a:alpha val="60000"/>
                  </a:schemeClr>
                </a:glow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marL="168275" indent="4763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glow rad="101600">
                  <a:schemeClr val="accent2">
                    <a:lumMod val="40000"/>
                    <a:lumOff val="60000"/>
                    <a:alpha val="60000"/>
                  </a:schemeClr>
                </a:glow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marL="168275" indent="4763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glow rad="101600">
                  <a:schemeClr val="accent2">
                    <a:lumMod val="40000"/>
                    <a:lumOff val="60000"/>
                    <a:alpha val="60000"/>
                  </a:schemeClr>
                </a:glow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>
    <p:randomBar dir="vert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285750" y="785813"/>
            <a:ext cx="8572500" cy="5572125"/>
          </a:xfrm>
        </p:spPr>
        <p:txBody>
          <a:bodyPr/>
          <a:lstStyle/>
          <a:p>
            <a:pPr algn="ctr">
              <a:defRPr/>
            </a:pPr>
            <a:r>
              <a:rPr lang="en-US" sz="2400" i="1" dirty="0" smtClean="0">
                <a:solidFill>
                  <a:srgbClr val="FF0000"/>
                </a:solidFill>
              </a:rPr>
              <a:t/>
            </a:r>
            <a:br>
              <a:rPr lang="en-US" sz="2400" i="1" dirty="0" smtClean="0">
                <a:solidFill>
                  <a:srgbClr val="FF0000"/>
                </a:solidFill>
              </a:rPr>
            </a:br>
            <a:r>
              <a:rPr lang="en-US" sz="2400" i="1" dirty="0" smtClean="0">
                <a:solidFill>
                  <a:srgbClr val="FF0000"/>
                </a:solidFill>
              </a:rPr>
              <a:t/>
            </a:r>
            <a:br>
              <a:rPr lang="en-US" sz="2400" i="1" dirty="0" smtClean="0">
                <a:solidFill>
                  <a:srgbClr val="FF0000"/>
                </a:solidFill>
              </a:rPr>
            </a:br>
            <a:r>
              <a:rPr lang="ru-RU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Установите комплексную систему защиты. </a:t>
            </a:r>
            <a:br>
              <a:rPr lang="ru-RU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Обновляйте операционную систему </a:t>
            </a:r>
            <a:r>
              <a:rPr lang="ru-RU" sz="2400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Windows</a:t>
            </a:r>
            <a:r>
              <a:rPr lang="ru-RU" sz="24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Пользуйтесь лицензионным ПО. 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Делайте резервные копии. 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i="1" dirty="0" smtClean="0"/>
              <a:t/>
            </a:r>
            <a:br>
              <a:rPr lang="ru-RU" sz="2400" i="1" dirty="0" smtClean="0"/>
            </a:br>
            <a:endParaRPr lang="ru-RU" sz="2400" i="1" dirty="0"/>
          </a:p>
        </p:txBody>
      </p:sp>
      <p:sp>
        <p:nvSpPr>
          <p:cNvPr id="24579" name="Текст 5"/>
          <p:cNvSpPr>
            <a:spLocks noGrp="1"/>
          </p:cNvSpPr>
          <p:nvPr>
            <p:ph type="body" idx="1"/>
          </p:nvPr>
        </p:nvSpPr>
        <p:spPr>
          <a:xfrm>
            <a:off x="722313" y="642938"/>
            <a:ext cx="7772400" cy="714375"/>
          </a:xfrm>
        </p:spPr>
        <p:txBody>
          <a:bodyPr/>
          <a:lstStyle/>
          <a:p>
            <a:pPr algn="ctr">
              <a:defRPr/>
            </a:pPr>
            <a:r>
              <a:rPr lang="ru-RU" sz="4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Защита Вашего Компьютера!</a:t>
            </a:r>
            <a:endParaRPr lang="ru-RU" sz="4000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>
    <p:randomBar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Заголовок 3"/>
          <p:cNvSpPr>
            <a:spLocks noGrp="1"/>
          </p:cNvSpPr>
          <p:nvPr>
            <p:ph type="title"/>
          </p:nvPr>
        </p:nvSpPr>
        <p:spPr>
          <a:xfrm>
            <a:off x="457200" y="500063"/>
            <a:ext cx="8229600" cy="1000125"/>
          </a:xfrm>
        </p:spPr>
        <p:txBody>
          <a:bodyPr/>
          <a:lstStyle/>
          <a:p>
            <a:pPr>
              <a:defRPr/>
            </a:pP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Учителям и преподавателям</a:t>
            </a: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>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</p:txBody>
      </p:sp>
      <p:sp>
        <p:nvSpPr>
          <p:cNvPr id="25603" name="Содержимое 4"/>
          <p:cNvSpPr>
            <a:spLocks noGrp="1"/>
          </p:cNvSpPr>
          <p:nvPr>
            <p:ph idx="1"/>
          </p:nvPr>
        </p:nvSpPr>
        <p:spPr>
          <a:xfrm>
            <a:off x="457200" y="1714500"/>
            <a:ext cx="8401050" cy="5000625"/>
          </a:xfrm>
        </p:spPr>
        <p:txBody>
          <a:bodyPr/>
          <a:lstStyle/>
          <a:p>
            <a:r>
              <a:rPr lang="ru-RU" altLang="ru-RU" sz="2400" dirty="0" smtClean="0"/>
              <a:t>Подготовьтесь. Изучите технику безопасности в Интернете, чтобы знать виды Интернет—угроз, уметь их распознать и предотвратить. Выясните, какими функциями обладают компьютеры подопечных, а так же какое программное обеспечение на них установлено.</a:t>
            </a:r>
          </a:p>
          <a:p>
            <a:r>
              <a:rPr lang="ru-RU" altLang="ru-RU" sz="2400" dirty="0" smtClean="0"/>
              <a:t>Прежде чем позволить ребенку работу за компьютером, расскажите ему как можно больше о виртуальном мире, его возможностях и опасностях.</a:t>
            </a:r>
          </a:p>
          <a:p>
            <a:endParaRPr lang="ru-RU" altLang="ru-RU" sz="2000" dirty="0" smtClean="0"/>
          </a:p>
        </p:txBody>
      </p:sp>
    </p:spTree>
  </p:cSld>
  <p:clrMapOvr>
    <a:masterClrMapping/>
  </p:clrMapOvr>
  <p:transition spd="med">
    <p:blinds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11862"/>
          </a:xfrm>
        </p:spPr>
        <p:txBody>
          <a:bodyPr/>
          <a:lstStyle/>
          <a:p>
            <a:pPr marL="514350" indent="-514350" algn="l">
              <a:buFontTx/>
              <a:buChar char="•"/>
            </a:pPr>
            <a:r>
              <a:rPr lang="ru-RU" altLang="ru-RU" sz="3200" smtClean="0"/>
              <a:t>Не позволяйте детям самостоятельно исследовать Интернет-пространство, они могут столкнуться с агрессивным контентом.</a:t>
            </a:r>
            <a:r>
              <a:rPr lang="en-US" altLang="ru-RU" sz="3200" smtClean="0"/>
              <a:t/>
            </a:r>
            <a:br>
              <a:rPr lang="en-US" altLang="ru-RU" sz="3200" smtClean="0"/>
            </a:br>
            <a:r>
              <a:rPr lang="ru-RU" altLang="ru-RU" sz="3200" smtClean="0"/>
              <a:t>Выберите интересные ресурсы и предложите детям изучить их вместе.</a:t>
            </a:r>
            <a:br>
              <a:rPr lang="ru-RU" altLang="ru-RU" sz="3200" smtClean="0"/>
            </a:br>
            <a:r>
              <a:rPr lang="ru-RU" altLang="ru-RU" sz="3200" smtClean="0"/>
              <a:t>Убедитесь, что на компьютерах установлены и правильно настроены средства фильтрации контента, спама</a:t>
            </a:r>
            <a:r>
              <a:rPr lang="en-US" altLang="ru-RU" sz="3200" smtClean="0"/>
              <a:t>.</a:t>
            </a:r>
            <a:endParaRPr lang="ru-RU" altLang="ru-RU" sz="3200" smtClean="0"/>
          </a:p>
        </p:txBody>
      </p:sp>
    </p:spTree>
  </p:cSld>
  <p:clrMapOvr>
    <a:masterClrMapping/>
  </p:clrMapOvr>
  <p:transition spd="med">
    <p:dissolv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Заголовок 5"/>
          <p:cNvSpPr>
            <a:spLocks noGrp="1"/>
          </p:cNvSpPr>
          <p:nvPr>
            <p:ph type="title"/>
          </p:nvPr>
        </p:nvSpPr>
        <p:spPr>
          <a:xfrm>
            <a:off x="1792288" y="3000375"/>
            <a:ext cx="5486400" cy="571500"/>
          </a:xfrm>
        </p:spPr>
        <p:txBody>
          <a:bodyPr/>
          <a:lstStyle/>
          <a:p>
            <a:r>
              <a:rPr lang="ru-RU" altLang="ru-RU" smtClean="0"/>
              <a:t> </a:t>
            </a:r>
            <a:r>
              <a:rPr lang="ru-RU" altLang="ru-RU" sz="2400" smtClean="0"/>
              <a:t>Закрепление изученного материала.</a:t>
            </a:r>
          </a:p>
        </p:txBody>
      </p:sp>
      <p:sp>
        <p:nvSpPr>
          <p:cNvPr id="27651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3786188"/>
            <a:ext cx="5486400" cy="2428875"/>
          </a:xfrm>
        </p:spPr>
        <p:txBody>
          <a:bodyPr/>
          <a:lstStyle/>
          <a:p>
            <a:r>
              <a:rPr lang="ru-RU" altLang="ru-RU" sz="2400" b="1" smtClean="0"/>
              <a:t>Развлечения и безопасность в Интернете </a:t>
            </a:r>
            <a:r>
              <a:rPr lang="ru-RU" altLang="ru-RU" sz="2400" u="sng" smtClean="0">
                <a:hlinkClick r:id="rId2"/>
              </a:rPr>
              <a:t>http://www.youtube.com/watch?v=3Ap1rKr0RCE</a:t>
            </a:r>
            <a:r>
              <a:rPr lang="ru-RU" altLang="ru-RU" sz="2400" b="1" smtClean="0"/>
              <a:t> </a:t>
            </a:r>
            <a:endParaRPr lang="ru-RU" altLang="ru-RU" sz="2400" smtClean="0"/>
          </a:p>
          <a:p>
            <a:r>
              <a:rPr lang="ru-RU" altLang="ru-RU" sz="2400" b="1" smtClean="0"/>
              <a:t>-Остерегайся мошенничества в Интернете</a:t>
            </a:r>
            <a:r>
              <a:rPr lang="ru-RU" altLang="ru-RU" sz="2400" smtClean="0"/>
              <a:t> </a:t>
            </a:r>
            <a:r>
              <a:rPr lang="ru-RU" altLang="ru-RU" sz="2400" u="sng" smtClean="0">
                <a:hlinkClick r:id="rId3"/>
              </a:rPr>
              <a:t>http://www.youtube.com/watch?v=AMCsvZXCd9w</a:t>
            </a:r>
            <a:r>
              <a:rPr lang="ru-RU" altLang="ru-RU" sz="2400" b="1" smtClean="0"/>
              <a:t> </a:t>
            </a:r>
            <a:endParaRPr lang="ru-RU" altLang="ru-RU" sz="2400" smtClean="0"/>
          </a:p>
        </p:txBody>
      </p:sp>
      <p:pic>
        <p:nvPicPr>
          <p:cNvPr id="27652" name="Picture 4" descr="http://www.school149.ru/images/new/internet.jpg"/>
          <p:cNvPicPr>
            <a:picLocks noGrp="1" noChangeAspect="1" noChangeArrowheads="1"/>
          </p:cNvPicPr>
          <p:nvPr>
            <p:ph type="pic"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28813" y="642938"/>
            <a:ext cx="4286250" cy="2428875"/>
          </a:xfrm>
          <a:noFill/>
        </p:spPr>
      </p:pic>
    </p:spTree>
  </p:cSld>
  <p:clrMapOvr>
    <a:masterClrMapping/>
  </p:clrMapOvr>
  <p:transition spd="med">
    <p:checker dir="vert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7" descr="http://56burtsoh.ucoz.ru/izobrazheniya/bezopas_inet/bezopas_internet-12.jpg"/>
          <p:cNvPicPr>
            <a:picLocks noGrp="1" noChangeAspect="1" noChangeArrowheads="1"/>
          </p:cNvPicPr>
          <p:nvPr>
            <p:ph type="pic"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189" b="3189"/>
          <a:stretch>
            <a:fillRect/>
          </a:stretch>
        </p:blipFill>
        <p:spPr>
          <a:xfrm>
            <a:off x="500063" y="214313"/>
            <a:ext cx="8143875" cy="6286500"/>
          </a:xfrm>
          <a:noFill/>
        </p:spPr>
      </p:pic>
      <p:pic>
        <p:nvPicPr>
          <p:cNvPr id="20" name="Fiksiki_fixiki.ru_-_Kompyuter_sovremennye_pesni_dlya_detej_(xMusic.me)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0" y="3357563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comb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0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altLang="ru-RU" smtClean="0"/>
          </a:p>
        </p:txBody>
      </p:sp>
      <p:sp>
        <p:nvSpPr>
          <p:cNvPr id="6147" name="Текст 3"/>
          <p:cNvSpPr>
            <a:spLocks noGrp="1"/>
          </p:cNvSpPr>
          <p:nvPr>
            <p:ph type="body" sz="half" idx="2"/>
          </p:nvPr>
        </p:nvSpPr>
        <p:spPr>
          <a:xfrm>
            <a:off x="857250" y="4857750"/>
            <a:ext cx="6421438" cy="1314450"/>
          </a:xfrm>
        </p:spPr>
        <p:txBody>
          <a:bodyPr/>
          <a:lstStyle/>
          <a:p>
            <a:pPr>
              <a:defRPr/>
            </a:pPr>
            <a:r>
              <a:rPr lang="ru-RU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Поисковая система ИНТЕРНЕТ</a:t>
            </a:r>
          </a:p>
        </p:txBody>
      </p:sp>
      <p:pic>
        <p:nvPicPr>
          <p:cNvPr id="5124" name="Picture 4" descr="http://www.imageadvertising.ru/site/assets/2014/04/kontekstnaya_reklama1.jpg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89" b="3889"/>
          <a:stretch>
            <a:fillRect/>
          </a:stretch>
        </p:blipFill>
        <p:spPr>
          <a:noFill/>
        </p:spPr>
      </p:pic>
      <p:sp>
        <p:nvSpPr>
          <p:cNvPr id="5125" name="Прямоугольник 7"/>
          <p:cNvSpPr>
            <a:spLocks noChangeArrowheads="1"/>
          </p:cNvSpPr>
          <p:nvPr/>
        </p:nvSpPr>
        <p:spPr bwMode="auto">
          <a:xfrm>
            <a:off x="2833688" y="3244850"/>
            <a:ext cx="34766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altLang="ru-RU" b="1"/>
              <a:t>І. Организационный момент </a:t>
            </a:r>
            <a:endParaRPr lang="ru-RU" altLang="ru-RU"/>
          </a:p>
        </p:txBody>
      </p:sp>
    </p:spTree>
  </p:cSld>
  <p:clrMapOvr>
    <a:masterClrMapping/>
  </p:clrMapOvr>
  <p:transition spd="med">
    <p:wheel spokes="8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2143125"/>
            <a:ext cx="7772400" cy="3625850"/>
          </a:xfrm>
        </p:spPr>
        <p:txBody>
          <a:bodyPr/>
          <a:lstStyle/>
          <a:p>
            <a:pPr algn="ctr">
              <a:defRPr/>
            </a:pPr>
            <a:r>
              <a:rPr lang="ru-RU" sz="2400" dirty="0" smtClean="0"/>
              <a:t>В настоящее время Интернет стал неотъемлемой частью повседневной жизни, бизнеса, политики, науки и образования. Использование Интернета дома и в образовательных учреждениях позволяет повысить эффективность обучения, а так же получать свежие новости в интересующей области не только родителям и педагогам, но и учащимся, в том числе  и ВАМ.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642938"/>
            <a:ext cx="7772400" cy="1785937"/>
          </a:xfrm>
        </p:spPr>
        <p:txBody>
          <a:bodyPr/>
          <a:lstStyle/>
          <a:p>
            <a:pPr algn="ctr">
              <a:defRPr/>
            </a:pPr>
            <a:r>
              <a:rPr lang="ru-RU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Безусловные преимущества использования Интернет</a:t>
            </a:r>
          </a:p>
          <a:p>
            <a:pPr>
              <a:defRPr/>
            </a:pPr>
            <a:endParaRPr lang="ru-RU" sz="2800" dirty="0"/>
          </a:p>
        </p:txBody>
      </p:sp>
    </p:spTree>
  </p:cSld>
  <p:clrMapOvr>
    <a:masterClrMapping/>
  </p:clrMapOvr>
  <p:transition spd="med">
    <p:dissolv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ctrTitle"/>
          </p:nvPr>
        </p:nvSpPr>
        <p:spPr>
          <a:xfrm>
            <a:off x="685800" y="214313"/>
            <a:ext cx="7772400" cy="1143000"/>
          </a:xfrm>
        </p:spPr>
        <p:txBody>
          <a:bodyPr/>
          <a:lstStyle/>
          <a:p>
            <a:r>
              <a:rPr lang="en-US" altLang="ru-RU" sz="2400" b="1" smtClean="0"/>
              <a:t/>
            </a:r>
            <a:br>
              <a:rPr lang="en-US" altLang="ru-RU" sz="2400" b="1" smtClean="0"/>
            </a:br>
            <a:r>
              <a:rPr lang="en-US" altLang="ru-RU" sz="2400" b="1" smtClean="0"/>
              <a:t/>
            </a:r>
            <a:br>
              <a:rPr lang="en-US" altLang="ru-RU" sz="2400" b="1" smtClean="0"/>
            </a:br>
            <a:endParaRPr lang="ru-RU" altLang="ru-RU" sz="2400" smtClean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0063" y="1000125"/>
            <a:ext cx="8215312" cy="5357813"/>
          </a:xfrm>
        </p:spPr>
        <p:txBody>
          <a:bodyPr/>
          <a:lstStyle/>
          <a:p>
            <a:pPr>
              <a:defRPr/>
            </a:pPr>
            <a:r>
              <a:rPr lang="ru-RU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Скрытые и открытые угрозы Интернет</a:t>
            </a:r>
          </a:p>
          <a:p>
            <a:pPr>
              <a:defRPr/>
            </a:pPr>
            <a:r>
              <a:rPr lang="ru-RU" sz="2400" b="1" dirty="0" smtClean="0">
                <a:solidFill>
                  <a:schemeClr val="tx1"/>
                </a:solidFill>
              </a:rPr>
              <a:t>Интернет приближает к нам сервисы и серверы, расположенные в разных странах и на разных континентах: все, что душе угодно, оказывается «на расстоянии клика». Но на таком же расстоянии – то есть совсем рядом! – находятся и созданные </a:t>
            </a:r>
            <a:r>
              <a:rPr lang="ru-RU" sz="2400" b="1" dirty="0" err="1" smtClean="0">
                <a:solidFill>
                  <a:schemeClr val="tx1"/>
                </a:solidFill>
              </a:rPr>
              <a:t>киберпреступниками</a:t>
            </a:r>
            <a:r>
              <a:rPr lang="ru-RU" sz="2400" b="1" dirty="0" smtClean="0">
                <a:solidFill>
                  <a:schemeClr val="tx1"/>
                </a:solidFill>
              </a:rPr>
              <a:t> ресурсы, которые с легкостью заразят ваш компьютер вирусом, украдут персональные данные, превратят ваш компьютер в «зомби», который без вашего ведома будет рассылать спам или участвовать в атаках на сайты.</a:t>
            </a:r>
            <a:endParaRPr lang="ru-RU" sz="2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4"/>
          <p:cNvSpPr>
            <a:spLocks noGrp="1"/>
          </p:cNvSpPr>
          <p:nvPr>
            <p:ph type="title"/>
          </p:nvPr>
        </p:nvSpPr>
        <p:spPr>
          <a:xfrm>
            <a:off x="1792288" y="4143375"/>
            <a:ext cx="5486400" cy="714375"/>
          </a:xfrm>
        </p:spPr>
        <p:txBody>
          <a:bodyPr/>
          <a:lstStyle/>
          <a:p>
            <a:pPr algn="ctr">
              <a:defRPr/>
            </a:pPr>
            <a:r>
              <a:rPr lang="ru-RU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Правила безопасности Интернет.</a:t>
            </a:r>
          </a:p>
        </p:txBody>
      </p:sp>
      <p:sp>
        <p:nvSpPr>
          <p:cNvPr id="8195" name="Содержимое 2"/>
          <p:cNvSpPr>
            <a:spLocks noGrp="1"/>
          </p:cNvSpPr>
          <p:nvPr>
            <p:ph type="body" sz="half" idx="2"/>
          </p:nvPr>
        </p:nvSpPr>
        <p:spPr>
          <a:xfrm>
            <a:off x="785813" y="5000625"/>
            <a:ext cx="7786687" cy="1171575"/>
          </a:xfrm>
        </p:spPr>
        <p:txBody>
          <a:bodyPr/>
          <a:lstStyle/>
          <a:p>
            <a:r>
              <a:rPr lang="ru-RU" altLang="ru-RU" sz="2400" b="1" smtClean="0"/>
              <a:t>Социальный ролик  "Безопасный интернет - детям!": </a:t>
            </a:r>
          </a:p>
          <a:p>
            <a:r>
              <a:rPr lang="ru-RU" altLang="ru-RU" sz="2400" u="sng" smtClean="0">
                <a:hlinkClick r:id="rId2"/>
              </a:rPr>
              <a:t>http://www.youtube.com/watch?v=789j0eDglZQ</a:t>
            </a:r>
            <a:endParaRPr lang="ru-RU" altLang="ru-RU" sz="2400" smtClean="0"/>
          </a:p>
        </p:txBody>
      </p:sp>
      <p:pic>
        <p:nvPicPr>
          <p:cNvPr id="8196" name="Picture 2" descr="https://im3-tub-ua.yandex.net/i?id=6af5921603e52674abdb55977b599709&amp;n=33&amp;h=215&amp;w=294"/>
          <p:cNvPicPr>
            <a:picLocks noGrp="1" noChangeAspect="1" noChangeArrowheads="1"/>
          </p:cNvPicPr>
          <p:nvPr>
            <p:ph type="pic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7" r="1247"/>
          <a:stretch>
            <a:fillRect/>
          </a:stretch>
        </p:blipFill>
        <p:spPr>
          <a:xfrm>
            <a:off x="2643188" y="612775"/>
            <a:ext cx="3786187" cy="3173413"/>
          </a:xfrm>
          <a:noFill/>
        </p:spPr>
      </p:pic>
    </p:spTree>
  </p:cSld>
  <p:clrMapOvr>
    <a:masterClrMapping/>
  </p:clrMapOvr>
  <p:transition spd="med">
    <p:wipe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Рисунок 10" descr="спам телефон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15616" y="4725144"/>
            <a:ext cx="1943256" cy="115212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4" name="Рисунок 3" descr="Анонимность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740352" y="1340768"/>
            <a:ext cx="913947" cy="108011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08912" cy="720080"/>
          </a:xfrm>
          <a:ln>
            <a:miter lim="800000"/>
            <a:headEnd/>
            <a:tailEnd/>
          </a:ln>
        </p:spPr>
        <p:txBody>
          <a:bodyPr rtlCol="0">
            <a:normAutofit fontScale="9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2">
                      <a:lumMod val="40000"/>
                      <a:lumOff val="60000"/>
                      <a:alpha val="6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Правило №1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glow rad="101600">
                  <a:schemeClr val="accent2">
                    <a:lumMod val="40000"/>
                    <a:lumOff val="60000"/>
                    <a:alpha val="60000"/>
                  </a:schemeClr>
                </a:glow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142984"/>
            <a:ext cx="8208912" cy="4824536"/>
          </a:xfrm>
          <a:ln>
            <a:miter lim="800000"/>
            <a:headEnd/>
            <a:tailEnd/>
          </a:ln>
        </p:spPr>
        <p:txBody>
          <a:bodyPr rtlCol="0">
            <a:normAutofit/>
          </a:bodyPr>
          <a:lstStyle/>
          <a:p>
            <a:pPr marL="177800" indent="-4763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Нежелательно размещать персональную информацию в Интернете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Персональная информация — это ваше имя, фамилия, возраст, номер  мобильного телефона, адрес электронной почты, домашний адрес и адрес школы, в которой Вы учитесь</a:t>
            </a:r>
            <a:endParaRPr lang="ru-RU" dirty="0"/>
          </a:p>
        </p:txBody>
      </p:sp>
      <p:pic>
        <p:nvPicPr>
          <p:cNvPr id="9" name="Рисунок 8" descr="нет телефону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923928" y="4749597"/>
            <a:ext cx="1150243" cy="11426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0" name="Рисунок 9" descr="адрес электронной почты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084168" y="4653136"/>
            <a:ext cx="1200133" cy="100811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571480"/>
            <a:ext cx="8208912" cy="720080"/>
          </a:xfrm>
          <a:ln>
            <a:miter lim="800000"/>
            <a:headEnd/>
            <a:tailEnd/>
          </a:ln>
        </p:spPr>
        <p:txBody>
          <a:bodyPr rtlCol="0">
            <a:normAutofit fontScale="9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2">
                      <a:lumMod val="40000"/>
                      <a:lumOff val="60000"/>
                      <a:alpha val="6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Правило №2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glow rad="101600">
                  <a:schemeClr val="accent2">
                    <a:lumMod val="40000"/>
                    <a:lumOff val="60000"/>
                    <a:alpha val="60000"/>
                  </a:schemeClr>
                </a:glow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263565"/>
            <a:ext cx="8208912" cy="5330992"/>
          </a:xfrm>
          <a:ln>
            <a:miter lim="800000"/>
            <a:headEnd/>
            <a:tailEnd/>
          </a:ln>
        </p:spPr>
        <p:txBody>
          <a:bodyPr rtlCol="0">
            <a:normAutofit/>
          </a:bodyPr>
          <a:lstStyle/>
          <a:p>
            <a:pPr marL="177800" indent="-4763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Если вы публикуете фото или видео в интернете — каждый может посмотреть их и использовать в своих целях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 smtClean="0"/>
          </a:p>
        </p:txBody>
      </p:sp>
      <p:pic>
        <p:nvPicPr>
          <p:cNvPr id="6" name="Рисунок 5" descr="угроза интернета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71868" y="3214686"/>
            <a:ext cx="2543175" cy="142875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 spd="med">
    <p:pull dir="l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08912" cy="720080"/>
          </a:xfrm>
          <a:ln>
            <a:miter lim="800000"/>
            <a:headEnd/>
            <a:tailEnd/>
          </a:ln>
        </p:spPr>
        <p:txBody>
          <a:bodyPr rtlCol="0">
            <a:normAutofit fontScale="9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2">
                      <a:lumMod val="40000"/>
                      <a:lumOff val="60000"/>
                      <a:alpha val="6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Правило №3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glow rad="101600">
                  <a:schemeClr val="accent2">
                    <a:lumMod val="40000"/>
                    <a:lumOff val="60000"/>
                    <a:alpha val="60000"/>
                  </a:schemeClr>
                </a:glow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24744"/>
            <a:ext cx="7571184" cy="5184576"/>
          </a:xfrm>
          <a:ln>
            <a:miter lim="800000"/>
            <a:headEnd/>
            <a:tailEnd/>
          </a:ln>
        </p:spPr>
        <p:txBody>
          <a:bodyPr rtlCol="0">
            <a:normAutofit/>
          </a:bodyPr>
          <a:lstStyle/>
          <a:p>
            <a:pPr marL="168275" indent="15875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На </a:t>
            </a:r>
            <a:r>
              <a:rPr lang="en-US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e - mail 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могут приходить нежелательные письма – «СПАМ».  </a:t>
            </a:r>
          </a:p>
          <a:p>
            <a:pPr marL="168275" indent="15875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Не отвечайте на них!!!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Если Вы ответите на подобное письмо, отправитель будет знать, что вы пользуетесь своим электронным почтовым ящиком и будет продолжать посылать вам спам.</a:t>
            </a:r>
            <a:endParaRPr lang="ru-RU" dirty="0"/>
          </a:p>
        </p:txBody>
      </p:sp>
      <p:pic>
        <p:nvPicPr>
          <p:cNvPr id="5" name="Рисунок 4" descr="электронный спам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04247" y="2204864"/>
            <a:ext cx="1756995" cy="108012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 spd="med">
    <p:pull dir="r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849</TotalTime>
  <Words>732</Words>
  <Application>Microsoft Office PowerPoint</Application>
  <PresentationFormat>Экран (4:3)</PresentationFormat>
  <Paragraphs>78</Paragraphs>
  <Slides>26</Slides>
  <Notes>1</Notes>
  <HiddenSlides>0</HiddenSlides>
  <MMClips>1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30" baseType="lpstr">
      <vt:lpstr>Arial</vt:lpstr>
      <vt:lpstr>Calibri</vt:lpstr>
      <vt:lpstr>Times New Roman</vt:lpstr>
      <vt:lpstr>Тема Office</vt:lpstr>
      <vt:lpstr>УРОК  БЕЗОПАСНОСТИ ОБУЧАЮЩИХСЯ В СЕТИ  ИНТЕРНЕТ</vt:lpstr>
      <vt:lpstr> Мир интернета  І. Организационный момент </vt:lpstr>
      <vt:lpstr>Презентация PowerPoint</vt:lpstr>
      <vt:lpstr>В настоящее время Интернет стал неотъемлемой частью повседневной жизни, бизнеса, политики, науки и образования. Использование Интернета дома и в образовательных учреждениях позволяет повысить эффективность обучения, а так же получать свежие новости в интересующей области не только родителям и педагогам, но и учащимся, в том числе  и ВАМ.</vt:lpstr>
      <vt:lpstr>  </vt:lpstr>
      <vt:lpstr>Правила безопасности Интернет.</vt:lpstr>
      <vt:lpstr>Правило №1</vt:lpstr>
      <vt:lpstr>Правило №2</vt:lpstr>
      <vt:lpstr>Правило №3</vt:lpstr>
      <vt:lpstr>Правило №4</vt:lpstr>
      <vt:lpstr>Правило №5</vt:lpstr>
      <vt:lpstr>Правило №6</vt:lpstr>
      <vt:lpstr>Правило №7</vt:lpstr>
      <vt:lpstr>Правило №8</vt:lpstr>
      <vt:lpstr>Правило №9</vt:lpstr>
      <vt:lpstr>Правило №10</vt:lpstr>
      <vt:lpstr>Правило №11</vt:lpstr>
      <vt:lpstr>Правило №12</vt:lpstr>
      <vt:lpstr>Правило №13</vt:lpstr>
      <vt:lpstr>Помните!!!</vt:lpstr>
      <vt:lpstr>Презентация PowerPoint</vt:lpstr>
      <vt:lpstr>  Установите комплексную систему защиты.   Обновляйте операционную систему Windows.    Пользуйтесь лицензионным ПО.    Делайте резервные копии.   </vt:lpstr>
      <vt:lpstr>  Учителям и преподавателям   </vt:lpstr>
      <vt:lpstr>Не позволяйте детям самостоятельно исследовать Интернет-пространство, они могут столкнуться с агрессивным контентом. Выберите интересные ресурсы и предложите детям изучить их вместе. Убедитесь, что на компьютерах установлены и правильно настроены средства фильтрации контента, спама.</vt:lpstr>
      <vt:lpstr> Закрепление изученного материала.</vt:lpstr>
      <vt:lpstr>Презентация PowerPoint</vt:lpstr>
    </vt:vector>
  </TitlesOfParts>
  <Company>DG Win&amp;Soft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Медиабезопасность</dc:title>
  <dc:creator>Home</dc:creator>
  <cp:lastModifiedBy>Пользователь</cp:lastModifiedBy>
  <cp:revision>109</cp:revision>
  <dcterms:created xsi:type="dcterms:W3CDTF">2012-12-06T17:00:37Z</dcterms:created>
  <dcterms:modified xsi:type="dcterms:W3CDTF">2020-05-14T03:44:12Z</dcterms:modified>
</cp:coreProperties>
</file>