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77" r:id="rId4"/>
    <p:sldId id="287" r:id="rId5"/>
    <p:sldId id="278" r:id="rId6"/>
    <p:sldId id="279" r:id="rId7"/>
    <p:sldId id="258" r:id="rId8"/>
    <p:sldId id="259" r:id="rId9"/>
    <p:sldId id="266" r:id="rId10"/>
    <p:sldId id="260" r:id="rId11"/>
    <p:sldId id="261" r:id="rId12"/>
    <p:sldId id="267" r:id="rId13"/>
    <p:sldId id="268" r:id="rId14"/>
    <p:sldId id="269" r:id="rId15"/>
    <p:sldId id="271" r:id="rId16"/>
    <p:sldId id="270" r:id="rId17"/>
    <p:sldId id="272" r:id="rId18"/>
    <p:sldId id="262" r:id="rId19"/>
    <p:sldId id="264" r:id="rId20"/>
    <p:sldId id="263" r:id="rId21"/>
    <p:sldId id="273" r:id="rId22"/>
    <p:sldId id="282" r:id="rId23"/>
    <p:sldId id="283" r:id="rId24"/>
    <p:sldId id="288" r:id="rId25"/>
    <p:sldId id="284" r:id="rId26"/>
    <p:sldId id="285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9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713" autoAdjust="0"/>
  </p:normalViewPr>
  <p:slideViewPr>
    <p:cSldViewPr>
      <p:cViewPr varScale="1">
        <p:scale>
          <a:sx n="51" d="100"/>
          <a:sy n="51" d="100"/>
        </p:scale>
        <p:origin x="90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52A4DD-0168-4042-A64B-07DDEB9EC22E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515396-2D6F-41C9-BD57-F80FD4110E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928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8FC400-9232-45BE-8DE2-4371E169BD4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99337-ECF0-4275-9E17-CC37EDA20E1A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0A266-21E8-4FD8-8523-297827FF2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288366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4F84-F287-43CD-820E-D5204730DF96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92495-11FB-4E2D-8752-0DB20C2647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563292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FC8D5-DC97-48B6-9B24-F48088437D14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C244-B03D-4D27-AC2B-591CCAD80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216804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BB7A-0605-4082-B6DE-5F43B378EF6A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455D-C81C-4FCC-8FDC-890C160F0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790357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8221B-3329-41D3-B062-258B2C51B3D8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0BCC0-3317-47F9-9860-02BA0F3CB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927163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02EC6-A274-464A-AC7D-F0F055721391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2065D-8A8C-4E0F-8F37-AFC5E0D13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616154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CD6DF-AE07-43F1-A04B-D6526FF72E5E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479A6-82B9-4EF8-A977-DA5992550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430374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D7635-8BB9-4A34-8B4F-47475CDCF936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B6167-CFEE-47FD-B7F0-9D508FEEB2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570783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FBD5-8F67-40CC-A695-CE8A5BFBBCBC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9199B-CEA2-4160-A22D-13B878C7C3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161591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173A6-034C-482B-A5A4-953707C6AC47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DB3C1-DFF3-4BD3-ADC3-B493A1A9A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782473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04435-A505-4364-8D7F-699820BA95FD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06877-895A-4494-A7E3-5DF4E9C69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013134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40954E-B926-478F-9328-921A6A134CD6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D8784B-37D6-4C30-BDC7-C2E48E0A5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MCsvZXCd9w" TargetMode="External"/><Relationship Id="rId2" Type="http://schemas.openxmlformats.org/officeDocument/2006/relationships/hyperlink" Target="http://www.youtube.com/watch?v=3Ap1rKr0RCE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8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Marko777\Desktop\Fiksiki_fixiki.ru_-_Kompyuter_sovremennye_pesni_dlya_detej_(xMusic.me).mp3" TargetMode="Externa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789j0eDglZQ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ctrTitle"/>
          </p:nvPr>
        </p:nvSpPr>
        <p:spPr>
          <a:xfrm>
            <a:off x="685800" y="1785938"/>
            <a:ext cx="7772400" cy="1814512"/>
          </a:xfrm>
        </p:spPr>
        <p:txBody>
          <a:bodyPr/>
          <a:lstStyle/>
          <a:p>
            <a:pPr>
              <a:defRPr/>
            </a:pP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 БЕЗОПАСНОСТИ</a:t>
            </a:r>
            <a:b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ОБУЧАЮЩИХСЯ В СЕТИ </a:t>
            </a:r>
            <a:b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ИНТЕРНЕТ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агрессивное содержани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3212976"/>
            <a:ext cx="190500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ln>
            <a:miter lim="800000"/>
            <a:headEnd/>
            <a:tailEnd/>
          </a:ln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№4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5330992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marL="168275" indent="1587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открывайте файлы, которые прислали неизвестные Вам люди</a:t>
            </a:r>
            <a:r>
              <a:rPr lang="ru-RU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Вы не можете знать, что на самом деле содержат эти файлы – в них могут быть вирусы или фото и видео с «агрессивным» содержанием</a:t>
            </a:r>
          </a:p>
        </p:txBody>
      </p:sp>
      <p:pic>
        <p:nvPicPr>
          <p:cNvPr id="4" name="Рисунок 3" descr="вирус и интерне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4077072"/>
            <a:ext cx="215265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агрессивное содержание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4509120"/>
            <a:ext cx="201930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ln>
            <a:miter lim="800000"/>
            <a:headEnd/>
            <a:tailEnd/>
          </a:ln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№5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136904" cy="5330992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marL="173038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добавляйте незнакомых людей в «друзья» в социальных сетях, ICQ, MSN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messenger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 т.п.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Виртуальные знакомые могут быть не теми, за кого себя выдают!!!</a:t>
            </a:r>
            <a:endParaRPr lang="ru-RU" dirty="0"/>
          </a:p>
        </p:txBody>
      </p:sp>
      <p:pic>
        <p:nvPicPr>
          <p:cNvPr id="5" name="Рисунок 4" descr="добро за компьютеро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4509120"/>
            <a:ext cx="1428750" cy="1428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зло за компьютеро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81227" y="4172875"/>
            <a:ext cx="1815217" cy="18670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ln>
            <a:miter lim="800000"/>
            <a:headEnd/>
            <a:tailEnd/>
          </a:ln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№6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001419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Контролируйте работу за компьютером.</a:t>
            </a:r>
          </a:p>
          <a:p>
            <a:pPr marL="169863" indent="-1587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Неограниченное использование компьютера может привести к физическим (глазным, гиподинамия, остеохондроз) и психологическим заболеваниям (Интернет – зависимость). </a:t>
            </a:r>
            <a:endParaRPr lang="ru-RU" dirty="0"/>
          </a:p>
        </p:txBody>
      </p:sp>
      <p:pic>
        <p:nvPicPr>
          <p:cNvPr id="8" name="Рисунок 7" descr="скелет и компьюте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4286256"/>
            <a:ext cx="2105025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ln>
            <a:miter lim="800000"/>
            <a:headEnd/>
            <a:tailEnd/>
          </a:ln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№7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5001419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Используйте для паролей трудно запоминаемый набор цифр и букв. </a:t>
            </a:r>
          </a:p>
          <a:p>
            <a:pPr marL="266700" indent="-1746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 используйте в качестве паролей набор цифр: 1234, дату вашего рождения и т.п.</a:t>
            </a:r>
          </a:p>
          <a:p>
            <a:pPr marL="266700" indent="-1746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«Легкие» пароли быстро взламываются, и Вы можете стать жертвой злоумышленников.</a:t>
            </a:r>
            <a:endParaRPr lang="ru-RU" dirty="0"/>
          </a:p>
        </p:txBody>
      </p:sp>
      <p:pic>
        <p:nvPicPr>
          <p:cNvPr id="16" name="Рисунок 15" descr="набор символ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83526">
            <a:off x="4776081" y="4220035"/>
            <a:ext cx="2697694" cy="17931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ln>
            <a:miter lim="800000"/>
            <a:headEnd/>
            <a:tailEnd/>
          </a:ln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№8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Используйте на компьютерах лицензионное программное обеспечение, антивирусные программы и своевременное обновляйте их.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Обновление необходимо для пресечения проникновения новых вредоносных программ на Ваш компьютер.</a:t>
            </a:r>
            <a:endParaRPr lang="ru-RU" dirty="0"/>
          </a:p>
        </p:txBody>
      </p:sp>
      <p:pic>
        <p:nvPicPr>
          <p:cNvPr id="16388" name="Picture 5" descr="C:\Documents and Settings\Владелец\Мои документы\Мои рисунки\для компьютеров\1210656019_eset-nod32-antivirus-3.0.6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825" y="4810124"/>
            <a:ext cx="860425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6" descr="C:\Documents and Settings\Владелец\Мои документы\Мои рисунки\для компьютеров\Kaspersky Antiviru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97425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7" descr="C:\Documents and Settings\Владелец\Мои документы\Мои рисунки\для компьютеров\antivirus_antispa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87" y="4810125"/>
            <a:ext cx="1008063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8" descr="C:\Documents and Settings\Владелец\Мои документы\Мои рисунки\для компьютеров\1194576657_e6052815c380065ddda782cme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797425"/>
            <a:ext cx="12239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ln>
            <a:miter lim="800000"/>
            <a:headEnd/>
            <a:tailEnd/>
          </a:ln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№9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001419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вводите важные сведения и не «запоминайте» пароли на общедоступных компьютерах (в школе, в Интернет-кафе)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Злоумышленники могут «взломать» ваш     е-</a:t>
            </a:r>
            <a:r>
              <a:rPr lang="en-US" dirty="0" smtClean="0"/>
              <a:t>mail,</a:t>
            </a:r>
            <a:r>
              <a:rPr lang="ru-RU" dirty="0" smtClean="0"/>
              <a:t> а также страницы социальных сетей и будут действовать в Сети от Вашего имени</a:t>
            </a: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ln>
            <a:miter lim="800000"/>
            <a:headEnd/>
            <a:tailEnd/>
          </a:ln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№10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  <a:ln>
            <a:miter lim="800000"/>
            <a:headEnd/>
            <a:tailEnd/>
          </a:ln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 общении соблюдайте сетевой - этикет.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 забывайте</a:t>
            </a:r>
            <a:r>
              <a:rPr lang="ru-RU" dirty="0"/>
              <a:t>, что </a:t>
            </a:r>
            <a:r>
              <a:rPr lang="ru-RU" dirty="0" smtClean="0"/>
              <a:t>в </a:t>
            </a:r>
            <a:r>
              <a:rPr lang="ru-RU" dirty="0"/>
              <a:t>Сети </a:t>
            </a:r>
            <a:r>
              <a:rPr lang="ru-RU" dirty="0" smtClean="0"/>
              <a:t>вы </a:t>
            </a:r>
            <a:r>
              <a:rPr lang="ru-RU" dirty="0"/>
              <a:t>общаетесь с живым человеком, а часто - со многими людьми одновременно.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Следуйте </a:t>
            </a:r>
            <a:r>
              <a:rPr lang="ru-RU" dirty="0"/>
              <a:t>в Сети тем же правилам, которым вы следуете в реальной жизни.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Старайтесь </a:t>
            </a:r>
            <a:r>
              <a:rPr lang="ru-RU" dirty="0"/>
              <a:t>выглядеть достойно в глазах своих собеседников</a:t>
            </a:r>
            <a:r>
              <a:rPr lang="ru-RU" dirty="0" smtClean="0"/>
              <a:t>! Не </a:t>
            </a:r>
            <a:r>
              <a:rPr lang="ru-RU" dirty="0"/>
              <a:t>экономьте </a:t>
            </a:r>
            <a:r>
              <a:rPr lang="ru-RU" dirty="0" smtClean="0"/>
              <a:t>свое </a:t>
            </a:r>
            <a:r>
              <a:rPr lang="ru-RU" dirty="0"/>
              <a:t>время на "условностях" типа правил хорошего тона или, скажем, правил грамматики и орфографии.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 </a:t>
            </a:r>
            <a:r>
              <a:rPr lang="ru-RU" dirty="0"/>
              <a:t>пренебрегайте советами знатоков и делитесь своими знаниями с другими</a:t>
            </a:r>
            <a:r>
              <a:rPr lang="ru-RU" dirty="0" smtClean="0"/>
              <a:t>!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Сдерживайте </a:t>
            </a:r>
            <a:r>
              <a:rPr lang="ru-RU" dirty="0"/>
              <a:t>страсти. Вступать в дискуссии никакой этикет не запрещает, однако не опускайтесь до брани и </a:t>
            </a:r>
            <a:r>
              <a:rPr lang="ru-RU" dirty="0" smtClean="0"/>
              <a:t>ругательств.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Будьте </a:t>
            </a:r>
            <a:r>
              <a:rPr lang="ru-RU" dirty="0"/>
              <a:t>терпимы к недостаткам окружающих вас людей! 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Это лишь маленькая толика правил сетевого этикета, которую вам нужно запомнить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ln>
            <a:miter lim="800000"/>
            <a:headEnd/>
            <a:tailEnd/>
          </a:ln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№11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5001419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marL="87313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верьте всему, что размещено в Интернете</a:t>
            </a:r>
          </a:p>
          <a:p>
            <a:pPr marL="354013" indent="-354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сети может быть размещена недостоверная информация, домыслы, а также информация, не </a:t>
            </a:r>
            <a:r>
              <a:rPr lang="ru-RU" smtClean="0"/>
              <a:t>соответствующая действительности; </a:t>
            </a:r>
            <a:r>
              <a:rPr lang="ru-RU" dirty="0" smtClean="0"/>
              <a:t>не распространяйте сами такую информацию.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9460" name="Рисунок 15" descr="правда или ложь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4581525"/>
            <a:ext cx="22669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ln>
            <a:miter lim="800000"/>
            <a:headEnd/>
            <a:tailEnd/>
          </a:ln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№12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5330992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Если рядом с вами нет родственников, не встречайтесь в реальной жизни с людьми, с которыми вы познакомились в Интернете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ваш виртуальный друг действительно тот, за кого он себя выдает, он нормально отнесется к вашей заботе о собственной безопасности!</a:t>
            </a:r>
            <a:endParaRPr lang="ru-RU" dirty="0"/>
          </a:p>
        </p:txBody>
      </p:sp>
      <p:pic>
        <p:nvPicPr>
          <p:cNvPr id="20484" name="Рисунок 4" descr="стоп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5013325"/>
            <a:ext cx="1152525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ln>
            <a:miter lim="800000"/>
            <a:headEnd/>
            <a:tailEnd/>
          </a:ln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№13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marL="173038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Используйте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веб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- камеру только при общении с друзьями</a:t>
            </a:r>
            <a:r>
              <a:rPr lang="ru-RU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Проследите, чтобы посторонние люди не имели возможности видеть ваш разговор, т.к. он может быть записан.</a:t>
            </a:r>
            <a:endParaRPr lang="ru-RU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5"/>
          <p:cNvSpPr>
            <a:spLocks noGrp="1"/>
          </p:cNvSpPr>
          <p:nvPr>
            <p:ph type="title"/>
          </p:nvPr>
        </p:nvSpPr>
        <p:spPr>
          <a:xfrm>
            <a:off x="428625" y="857250"/>
            <a:ext cx="8229600" cy="571500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 интернета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І. Организационный момент </a:t>
            </a: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5" name="Picture 7" descr="http://orbitnetwork.ru/1024/mir-komputernyh-razvlecheni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390775"/>
            <a:ext cx="4038600" cy="2944813"/>
          </a:xfrm>
          <a:noFill/>
        </p:spPr>
      </p:pic>
      <p:pic>
        <p:nvPicPr>
          <p:cNvPr id="3076" name="Picture 9" descr="http://interneshki.ru/img/main-logo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3135313"/>
            <a:ext cx="4038600" cy="1455737"/>
          </a:xfr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сердце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590800"/>
            <a:ext cx="3316288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19138"/>
          </a:xfrm>
          <a:ln>
            <a:miter lim="800000"/>
            <a:headEnd/>
            <a:tailEnd/>
          </a:ln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Помните!!!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Никогда не поздно рассказать взрослым,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если вас кто-то обидел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Рисунок 7" descr="ребенок и взролый.jpg"/>
          <p:cNvPicPr>
            <a:picLocks noChangeAspect="1"/>
          </p:cNvPicPr>
          <p:nvPr/>
        </p:nvPicPr>
        <p:blipFill>
          <a:blip r:embed="rId3">
            <a:lum bright="-8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57563"/>
            <a:ext cx="1584325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нтерне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793527">
            <a:off x="3379842" y="2421876"/>
            <a:ext cx="3256756" cy="24425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48680"/>
            <a:ext cx="7920880" cy="5616623"/>
          </a:xfrm>
          <a:ln>
            <a:miter lim="800000"/>
            <a:headEnd/>
            <a:tailEnd/>
          </a:ln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Соблюдение вышеизложенных правил облегчит, ускорит и обезопасит Вашу  работу в Интернете.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50" y="785813"/>
            <a:ext cx="8572500" cy="5572125"/>
          </a:xfrm>
        </p:spPr>
        <p:txBody>
          <a:bodyPr/>
          <a:lstStyle/>
          <a:p>
            <a:pPr algn="ctr">
              <a:defRPr/>
            </a:pPr>
            <a:r>
              <a:rPr lang="en-US" sz="2400" i="1" dirty="0" smtClean="0">
                <a:solidFill>
                  <a:srgbClr val="FF0000"/>
                </a:solidFill>
              </a:rPr>
              <a:t/>
            </a:r>
            <a:br>
              <a:rPr lang="en-US" sz="2400" i="1" dirty="0" smtClean="0">
                <a:solidFill>
                  <a:srgbClr val="FF0000"/>
                </a:solidFill>
              </a:rPr>
            </a:br>
            <a:r>
              <a:rPr lang="en-US" sz="2400" i="1" dirty="0" smtClean="0">
                <a:solidFill>
                  <a:srgbClr val="FF0000"/>
                </a:solidFill>
              </a:rPr>
              <a:t/>
            </a:r>
            <a:br>
              <a:rPr lang="en-US" sz="2400" i="1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Установите комплексную систему защиты. </a:t>
            </a:r>
            <a:b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Обновляйте операционную систему 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Windows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Пользуйтесь лицензионным ПО.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Делайте резервные копии.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endParaRPr lang="ru-RU" sz="2400" i="1" dirty="0"/>
          </a:p>
        </p:txBody>
      </p:sp>
      <p:sp>
        <p:nvSpPr>
          <p:cNvPr id="24579" name="Текст 5"/>
          <p:cNvSpPr>
            <a:spLocks noGrp="1"/>
          </p:cNvSpPr>
          <p:nvPr>
            <p:ph type="body" idx="1"/>
          </p:nvPr>
        </p:nvSpPr>
        <p:spPr>
          <a:xfrm>
            <a:off x="722313" y="642938"/>
            <a:ext cx="7772400" cy="714375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Защита Вашего Компьютера!</a:t>
            </a:r>
            <a:endParaRPr lang="ru-RU" sz="4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3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000125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Учителям и преподавателям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25603" name="Содержимое 4"/>
          <p:cNvSpPr>
            <a:spLocks noGrp="1"/>
          </p:cNvSpPr>
          <p:nvPr>
            <p:ph idx="1"/>
          </p:nvPr>
        </p:nvSpPr>
        <p:spPr>
          <a:xfrm>
            <a:off x="457200" y="1714500"/>
            <a:ext cx="8401050" cy="5000625"/>
          </a:xfrm>
        </p:spPr>
        <p:txBody>
          <a:bodyPr/>
          <a:lstStyle/>
          <a:p>
            <a:r>
              <a:rPr lang="ru-RU" altLang="ru-RU" sz="2400" dirty="0" smtClean="0"/>
              <a:t>Подготовьтесь. Изучите технику безопасности в Интернете, чтобы знать виды Интернет—угроз, уметь их распознать и предотвратить. Выясните, какими функциями обладают компьютеры подопечных, а так же какое программное обеспечение на них установлено.</a:t>
            </a:r>
          </a:p>
          <a:p>
            <a:r>
              <a:rPr lang="ru-RU" altLang="ru-RU" sz="2400" dirty="0" smtClean="0"/>
              <a:t>Прежде чем позволить ребенку работу за компьютером, расскажите ему как можно больше о виртуальном мире, его возможностях и опасностях.</a:t>
            </a:r>
          </a:p>
          <a:p>
            <a:endParaRPr lang="ru-RU" altLang="ru-RU" sz="2000" dirty="0" smtClean="0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62"/>
          </a:xfrm>
        </p:spPr>
        <p:txBody>
          <a:bodyPr/>
          <a:lstStyle/>
          <a:p>
            <a:pPr marL="514350" indent="-514350" algn="l">
              <a:buFontTx/>
              <a:buChar char="•"/>
            </a:pPr>
            <a:r>
              <a:rPr lang="ru-RU" altLang="ru-RU" sz="3200" smtClean="0"/>
              <a:t>Не позволяйте детям самостоятельно исследовать Интернет-пространство, они могут столкнуться с агрессивным контентом.</a:t>
            </a:r>
            <a:r>
              <a:rPr lang="en-US" altLang="ru-RU" sz="3200" smtClean="0"/>
              <a:t/>
            </a:r>
            <a:br>
              <a:rPr lang="en-US" altLang="ru-RU" sz="3200" smtClean="0"/>
            </a:br>
            <a:r>
              <a:rPr lang="ru-RU" altLang="ru-RU" sz="3200" smtClean="0"/>
              <a:t>Выберите интересные ресурсы и предложите детям изучить их вместе.</a:t>
            </a:r>
            <a:br>
              <a:rPr lang="ru-RU" altLang="ru-RU" sz="3200" smtClean="0"/>
            </a:br>
            <a:r>
              <a:rPr lang="ru-RU" altLang="ru-RU" sz="3200" smtClean="0"/>
              <a:t>Убедитесь, что на компьютерах установлены и правильно настроены средства фильтрации контента, спама</a:t>
            </a:r>
            <a:r>
              <a:rPr lang="en-US" altLang="ru-RU" sz="3200" smtClean="0"/>
              <a:t>.</a:t>
            </a:r>
            <a:endParaRPr lang="ru-RU" altLang="ru-RU" sz="3200" smtClean="0"/>
          </a:p>
        </p:txBody>
      </p:sp>
    </p:spTree>
  </p:cSld>
  <p:clrMapOvr>
    <a:masterClrMapping/>
  </p:clrMapOvr>
  <p:transition spd="med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5"/>
          <p:cNvSpPr>
            <a:spLocks noGrp="1"/>
          </p:cNvSpPr>
          <p:nvPr>
            <p:ph type="title"/>
          </p:nvPr>
        </p:nvSpPr>
        <p:spPr>
          <a:xfrm>
            <a:off x="1792288" y="3000375"/>
            <a:ext cx="5486400" cy="571500"/>
          </a:xfrm>
        </p:spPr>
        <p:txBody>
          <a:bodyPr/>
          <a:lstStyle/>
          <a:p>
            <a:r>
              <a:rPr lang="ru-RU" altLang="ru-RU" smtClean="0"/>
              <a:t> </a:t>
            </a:r>
            <a:r>
              <a:rPr lang="ru-RU" altLang="ru-RU" sz="2400" smtClean="0"/>
              <a:t>Закрепление изученного материала.</a:t>
            </a:r>
          </a:p>
        </p:txBody>
      </p:sp>
      <p:sp>
        <p:nvSpPr>
          <p:cNvPr id="27651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3786188"/>
            <a:ext cx="5486400" cy="2428875"/>
          </a:xfrm>
        </p:spPr>
        <p:txBody>
          <a:bodyPr/>
          <a:lstStyle/>
          <a:p>
            <a:r>
              <a:rPr lang="ru-RU" altLang="ru-RU" sz="2400" b="1" smtClean="0"/>
              <a:t>Развлечения и безопасность в Интернете </a:t>
            </a:r>
            <a:r>
              <a:rPr lang="ru-RU" altLang="ru-RU" sz="2400" u="sng" smtClean="0">
                <a:hlinkClick r:id="rId2"/>
              </a:rPr>
              <a:t>http://www.youtube.com/watch?v=3Ap1rKr0RCE</a:t>
            </a:r>
            <a:r>
              <a:rPr lang="ru-RU" altLang="ru-RU" sz="2400" b="1" smtClean="0"/>
              <a:t> </a:t>
            </a:r>
            <a:endParaRPr lang="ru-RU" altLang="ru-RU" sz="2400" smtClean="0"/>
          </a:p>
          <a:p>
            <a:r>
              <a:rPr lang="ru-RU" altLang="ru-RU" sz="2400" b="1" smtClean="0"/>
              <a:t>-Остерегайся мошенничества в Интернете</a:t>
            </a:r>
            <a:r>
              <a:rPr lang="ru-RU" altLang="ru-RU" sz="2400" smtClean="0"/>
              <a:t> </a:t>
            </a:r>
            <a:r>
              <a:rPr lang="ru-RU" altLang="ru-RU" sz="2400" u="sng" smtClean="0">
                <a:hlinkClick r:id="rId3"/>
              </a:rPr>
              <a:t>http://www.youtube.com/watch?v=AMCsvZXCd9w</a:t>
            </a:r>
            <a:r>
              <a:rPr lang="ru-RU" altLang="ru-RU" sz="2400" b="1" smtClean="0"/>
              <a:t> </a:t>
            </a:r>
            <a:endParaRPr lang="ru-RU" altLang="ru-RU" sz="2400" smtClean="0"/>
          </a:p>
        </p:txBody>
      </p:sp>
      <p:pic>
        <p:nvPicPr>
          <p:cNvPr id="27652" name="Picture 4" descr="http://www.school149.ru/images/new/internet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8813" y="642938"/>
            <a:ext cx="4286250" cy="2428875"/>
          </a:xfrm>
          <a:noFill/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7" descr="http://56burtsoh.ucoz.ru/izobrazheniya/bezopas_inet/bezopas_internet-12.jpg"/>
          <p:cNvPicPr>
            <a:picLocks noGrp="1" noChangeAspect="1" noChangeArrowheads="1"/>
          </p:cNvPicPr>
          <p:nvPr>
            <p:ph type="pic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9" b="3189"/>
          <a:stretch>
            <a:fillRect/>
          </a:stretch>
        </p:blipFill>
        <p:spPr>
          <a:xfrm>
            <a:off x="500063" y="214313"/>
            <a:ext cx="8143875" cy="6286500"/>
          </a:xfrm>
          <a:noFill/>
        </p:spPr>
      </p:pic>
      <p:pic>
        <p:nvPicPr>
          <p:cNvPr id="20" name="Fiksiki_fixiki.ru_-_Kompyuter_sovremennye_pesni_dlya_detej_(xMusic.me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33575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6147" name="Текст 3"/>
          <p:cNvSpPr>
            <a:spLocks noGrp="1"/>
          </p:cNvSpPr>
          <p:nvPr>
            <p:ph type="body" sz="half" idx="2"/>
          </p:nvPr>
        </p:nvSpPr>
        <p:spPr>
          <a:xfrm>
            <a:off x="857250" y="4857750"/>
            <a:ext cx="6421438" cy="1314450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Поисковая система ИНТЕРНЕТ</a:t>
            </a:r>
          </a:p>
        </p:txBody>
      </p:sp>
      <p:pic>
        <p:nvPicPr>
          <p:cNvPr id="5124" name="Picture 4" descr="http://www.imageadvertising.ru/site/assets/2014/04/kontekstnaya_reklama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9" b="3889"/>
          <a:stretch>
            <a:fillRect/>
          </a:stretch>
        </p:blipFill>
        <p:spPr>
          <a:noFill/>
        </p:spPr>
      </p:pic>
      <p:sp>
        <p:nvSpPr>
          <p:cNvPr id="5125" name="Прямоугольник 7"/>
          <p:cNvSpPr>
            <a:spLocks noChangeArrowheads="1"/>
          </p:cNvSpPr>
          <p:nvPr/>
        </p:nvSpPr>
        <p:spPr bwMode="auto">
          <a:xfrm>
            <a:off x="2833688" y="3244850"/>
            <a:ext cx="3476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/>
              <a:t>І. Организационный момент </a:t>
            </a:r>
            <a:endParaRPr lang="ru-RU" alt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143125"/>
            <a:ext cx="7772400" cy="3625850"/>
          </a:xfrm>
        </p:spPr>
        <p:txBody>
          <a:bodyPr/>
          <a:lstStyle/>
          <a:p>
            <a:pPr algn="ctr">
              <a:defRPr/>
            </a:pPr>
            <a:r>
              <a:rPr lang="ru-RU" sz="2400" dirty="0" smtClean="0"/>
              <a:t>В настоящее время Интернет стал неотъемлемой частью повседневной жизни, бизнеса, политики, науки и образования. Использование Интернета дома и в образовательных учреждениях позволяет повысить эффективность обучения, а так же получать свежие новости в интересующей области не только родителям и педагогам, но и учащимся, в том числе  и ВАМ.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642938"/>
            <a:ext cx="7772400" cy="1785937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Безусловные преимущества использования Интернет</a:t>
            </a:r>
          </a:p>
          <a:p>
            <a:pPr>
              <a:defRPr/>
            </a:pPr>
            <a:endParaRPr lang="ru-RU" sz="2800" dirty="0"/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685800" y="214313"/>
            <a:ext cx="7772400" cy="1143000"/>
          </a:xfrm>
        </p:spPr>
        <p:txBody>
          <a:bodyPr/>
          <a:lstStyle/>
          <a:p>
            <a:r>
              <a:rPr lang="en-US" altLang="ru-RU" sz="2400" b="1" smtClean="0"/>
              <a:t/>
            </a:r>
            <a:br>
              <a:rPr lang="en-US" altLang="ru-RU" sz="2400" b="1" smtClean="0"/>
            </a:br>
            <a:r>
              <a:rPr lang="en-US" altLang="ru-RU" sz="2400" b="1" smtClean="0"/>
              <a:t/>
            </a:r>
            <a:br>
              <a:rPr lang="en-US" altLang="ru-RU" sz="2400" b="1" smtClean="0"/>
            </a:br>
            <a:endParaRPr lang="ru-RU" altLang="ru-RU" sz="240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1000125"/>
            <a:ext cx="8215312" cy="5357813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Скрытые и открытые угрозы Интернет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Интернет приближает к нам сервисы и серверы, расположенные в разных странах и на разных континентах: все, что душе угодно, оказывается «на расстоянии клика». Но на таком же расстоянии – то есть совсем рядом! – находятся и созданные </a:t>
            </a:r>
            <a:r>
              <a:rPr lang="ru-RU" sz="2400" b="1" dirty="0" err="1" smtClean="0">
                <a:solidFill>
                  <a:schemeClr val="tx1"/>
                </a:solidFill>
              </a:rPr>
              <a:t>киберпреступниками</a:t>
            </a:r>
            <a:r>
              <a:rPr lang="ru-RU" sz="2400" b="1" dirty="0" smtClean="0">
                <a:solidFill>
                  <a:schemeClr val="tx1"/>
                </a:solidFill>
              </a:rPr>
              <a:t> ресурсы, которые с легкостью заразят ваш компьютер вирусом, украдут персональные данные, превратят ваш компьютер в «зомби», который без вашего ведома будет рассылать спам или участвовать в атаках на сайты.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4"/>
          <p:cNvSpPr>
            <a:spLocks noGrp="1"/>
          </p:cNvSpPr>
          <p:nvPr>
            <p:ph type="title"/>
          </p:nvPr>
        </p:nvSpPr>
        <p:spPr>
          <a:xfrm>
            <a:off x="1792288" y="4143375"/>
            <a:ext cx="5486400" cy="714375"/>
          </a:xfrm>
        </p:spPr>
        <p:txBody>
          <a:bodyPr/>
          <a:lstStyle/>
          <a:p>
            <a:pPr algn="ctr"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безопасности Интернет.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785813" y="5000625"/>
            <a:ext cx="7786687" cy="1171575"/>
          </a:xfrm>
        </p:spPr>
        <p:txBody>
          <a:bodyPr/>
          <a:lstStyle/>
          <a:p>
            <a:r>
              <a:rPr lang="ru-RU" altLang="ru-RU" sz="2400" b="1" smtClean="0"/>
              <a:t>Социальный ролик  "Безопасный интернет - детям!": </a:t>
            </a:r>
          </a:p>
          <a:p>
            <a:r>
              <a:rPr lang="ru-RU" altLang="ru-RU" sz="2400" u="sng" smtClean="0">
                <a:hlinkClick r:id="rId2"/>
              </a:rPr>
              <a:t>http://www.youtube.com/watch?v=789j0eDglZQ</a:t>
            </a:r>
            <a:endParaRPr lang="ru-RU" altLang="ru-RU" sz="2400" smtClean="0"/>
          </a:p>
        </p:txBody>
      </p:sp>
      <p:pic>
        <p:nvPicPr>
          <p:cNvPr id="8196" name="Picture 2" descr="https://im3-tub-ua.yandex.net/i?id=6af5921603e52674abdb55977b599709&amp;n=33&amp;h=215&amp;w=294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" r="1247"/>
          <a:stretch>
            <a:fillRect/>
          </a:stretch>
        </p:blipFill>
        <p:spPr>
          <a:xfrm>
            <a:off x="2643188" y="612775"/>
            <a:ext cx="3786187" cy="3173413"/>
          </a:xfrm>
          <a:noFill/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спам теле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4725144"/>
            <a:ext cx="1943256" cy="1152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Анонимность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1340768"/>
            <a:ext cx="913947" cy="10801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ln>
            <a:miter lim="800000"/>
            <a:headEnd/>
            <a:tailEnd/>
          </a:ln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№1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08912" cy="4824536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marL="177800" indent="-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Нежелательно размещать персональную информацию в Интернете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Персональная информация — это ваше имя, фамилия, возраст, номер  мобильного телефона, адрес электронной почты, домашний адрес и адрес школы, в которой Вы учитесь</a:t>
            </a:r>
            <a:endParaRPr lang="ru-RU" dirty="0"/>
          </a:p>
        </p:txBody>
      </p:sp>
      <p:pic>
        <p:nvPicPr>
          <p:cNvPr id="9" name="Рисунок 8" descr="нет телефону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23928" y="4749597"/>
            <a:ext cx="1150243" cy="1142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 descr="адрес электронной почты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84168" y="4653136"/>
            <a:ext cx="1200133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8208912" cy="720080"/>
          </a:xfrm>
          <a:ln>
            <a:miter lim="800000"/>
            <a:headEnd/>
            <a:tailEnd/>
          </a:ln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№2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3565"/>
            <a:ext cx="8208912" cy="5330992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marL="177800" indent="-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Если вы публикуете фото или видео в интернете — каждый может посмотреть их и использовать в своих целях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6" name="Рисунок 5" descr="угроза интернет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3214686"/>
            <a:ext cx="2543175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ln>
            <a:miter lim="800000"/>
            <a:headEnd/>
            <a:tailEnd/>
          </a:ln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№3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571184" cy="5184576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marL="168275" indent="1587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 - mail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могут приходить нежелательные письма – «СПАМ».  </a:t>
            </a:r>
          </a:p>
          <a:p>
            <a:pPr marL="168275" indent="1587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отвечайте на них!!!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Вы ответите на подобное письмо, отправитель будет знать, что вы пользуетесь своим электронным почтовым ящиком и будет продолжать посылать вам спам.</a:t>
            </a:r>
            <a:endParaRPr lang="ru-RU" dirty="0"/>
          </a:p>
        </p:txBody>
      </p:sp>
      <p:pic>
        <p:nvPicPr>
          <p:cNvPr id="5" name="Рисунок 4" descr="электронный спа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7" y="2204864"/>
            <a:ext cx="1756995" cy="1080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</TotalTime>
  <Words>732</Words>
  <Application>Microsoft Office PowerPoint</Application>
  <PresentationFormat>Экран (4:3)</PresentationFormat>
  <Paragraphs>78</Paragraphs>
  <Slides>26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Тема Office</vt:lpstr>
      <vt:lpstr>УРОК  БЕЗОПАСНОСТИ ОБУЧАЮЩИХСЯ В СЕТИ  ИНТЕРНЕТ</vt:lpstr>
      <vt:lpstr> Мир интернета  І. Организационный момент </vt:lpstr>
      <vt:lpstr>Презентация PowerPoint</vt:lpstr>
      <vt:lpstr>В настоящее время Интернет стал неотъемлемой частью повседневной жизни, бизнеса, политики, науки и образования. Использование Интернета дома и в образовательных учреждениях позволяет повысить эффективность обучения, а так же получать свежие новости в интересующей области не только родителям и педагогам, но и учащимся, в том числе  и ВАМ.</vt:lpstr>
      <vt:lpstr>  </vt:lpstr>
      <vt:lpstr>Правила безопасности Интернет.</vt:lpstr>
      <vt:lpstr>Правило №1</vt:lpstr>
      <vt:lpstr>Правило №2</vt:lpstr>
      <vt:lpstr>Правило №3</vt:lpstr>
      <vt:lpstr>Правило №4</vt:lpstr>
      <vt:lpstr>Правило №5</vt:lpstr>
      <vt:lpstr>Правило №6</vt:lpstr>
      <vt:lpstr>Правило №7</vt:lpstr>
      <vt:lpstr>Правило №8</vt:lpstr>
      <vt:lpstr>Правило №9</vt:lpstr>
      <vt:lpstr>Правило №10</vt:lpstr>
      <vt:lpstr>Правило №11</vt:lpstr>
      <vt:lpstr>Правило №12</vt:lpstr>
      <vt:lpstr>Правило №13</vt:lpstr>
      <vt:lpstr>Помните!!!</vt:lpstr>
      <vt:lpstr>Презентация PowerPoint</vt:lpstr>
      <vt:lpstr>  Установите комплексную систему защиты.   Обновляйте операционную систему Windows.    Пользуйтесь лицензионным ПО.    Делайте резервные копии.   </vt:lpstr>
      <vt:lpstr>  Учителям и преподавателям   </vt:lpstr>
      <vt:lpstr>Не позволяйте детям самостоятельно исследовать Интернет-пространство, они могут столкнуться с агрессивным контентом. Выберите интересные ресурсы и предложите детям изучить их вместе. Убедитесь, что на компьютерах установлены и правильно настроены средства фильтрации контента, спама.</vt:lpstr>
      <vt:lpstr> Закрепление изученного материала.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Медиабезопасность</dc:title>
  <dc:creator>Home</dc:creator>
  <cp:lastModifiedBy>Пользователь</cp:lastModifiedBy>
  <cp:revision>109</cp:revision>
  <dcterms:created xsi:type="dcterms:W3CDTF">2012-12-06T17:00:37Z</dcterms:created>
  <dcterms:modified xsi:type="dcterms:W3CDTF">2020-05-14T03:44:12Z</dcterms:modified>
</cp:coreProperties>
</file>